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2" r:id="rId1"/>
  </p:sldMasterIdLst>
  <p:notesMasterIdLst>
    <p:notesMasterId r:id="rId73"/>
  </p:notesMasterIdLst>
  <p:handoutMasterIdLst>
    <p:handoutMasterId r:id="rId74"/>
  </p:handoutMasterIdLst>
  <p:sldIdLst>
    <p:sldId id="334" r:id="rId2"/>
    <p:sldId id="401" r:id="rId3"/>
    <p:sldId id="402" r:id="rId4"/>
    <p:sldId id="386" r:id="rId5"/>
    <p:sldId id="317" r:id="rId6"/>
    <p:sldId id="397" r:id="rId7"/>
    <p:sldId id="398" r:id="rId8"/>
    <p:sldId id="399" r:id="rId9"/>
    <p:sldId id="390" r:id="rId10"/>
    <p:sldId id="391" r:id="rId11"/>
    <p:sldId id="392" r:id="rId12"/>
    <p:sldId id="396" r:id="rId13"/>
    <p:sldId id="430" r:id="rId14"/>
    <p:sldId id="429" r:id="rId15"/>
    <p:sldId id="393" r:id="rId16"/>
    <p:sldId id="469" r:id="rId17"/>
    <p:sldId id="394" r:id="rId18"/>
    <p:sldId id="395" r:id="rId19"/>
    <p:sldId id="403" r:id="rId20"/>
    <p:sldId id="431" r:id="rId21"/>
    <p:sldId id="432" r:id="rId22"/>
    <p:sldId id="433" r:id="rId23"/>
    <p:sldId id="404" r:id="rId24"/>
    <p:sldId id="456" r:id="rId25"/>
    <p:sldId id="457" r:id="rId26"/>
    <p:sldId id="458" r:id="rId27"/>
    <p:sldId id="410" r:id="rId28"/>
    <p:sldId id="434" r:id="rId29"/>
    <p:sldId id="435" r:id="rId30"/>
    <p:sldId id="436" r:id="rId31"/>
    <p:sldId id="405" r:id="rId32"/>
    <p:sldId id="446" r:id="rId33"/>
    <p:sldId id="447" r:id="rId34"/>
    <p:sldId id="448" r:id="rId35"/>
    <p:sldId id="449" r:id="rId36"/>
    <p:sldId id="451" r:id="rId37"/>
    <p:sldId id="452" r:id="rId38"/>
    <p:sldId id="450" r:id="rId39"/>
    <p:sldId id="453" r:id="rId40"/>
    <p:sldId id="454" r:id="rId41"/>
    <p:sldId id="455" r:id="rId42"/>
    <p:sldId id="409" r:id="rId43"/>
    <p:sldId id="464" r:id="rId44"/>
    <p:sldId id="465" r:id="rId45"/>
    <p:sldId id="466" r:id="rId46"/>
    <p:sldId id="467" r:id="rId47"/>
    <p:sldId id="468" r:id="rId48"/>
    <p:sldId id="412" r:id="rId49"/>
    <p:sldId id="443" r:id="rId50"/>
    <p:sldId id="444" r:id="rId51"/>
    <p:sldId id="445" r:id="rId52"/>
    <p:sldId id="470" r:id="rId53"/>
    <p:sldId id="440" r:id="rId54"/>
    <p:sldId id="441" r:id="rId55"/>
    <p:sldId id="442" r:id="rId56"/>
    <p:sldId id="437" r:id="rId57"/>
    <p:sldId id="438" r:id="rId58"/>
    <p:sldId id="406" r:id="rId59"/>
    <p:sldId id="413" r:id="rId60"/>
    <p:sldId id="416" r:id="rId61"/>
    <p:sldId id="417" r:id="rId62"/>
    <p:sldId id="471" r:id="rId63"/>
    <p:sldId id="418" r:id="rId64"/>
    <p:sldId id="419" r:id="rId65"/>
    <p:sldId id="420" r:id="rId66"/>
    <p:sldId id="421" r:id="rId67"/>
    <p:sldId id="422" r:id="rId68"/>
    <p:sldId id="423" r:id="rId69"/>
    <p:sldId id="424" r:id="rId70"/>
    <p:sldId id="425" r:id="rId71"/>
    <p:sldId id="426" r:id="rId7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989" autoAdjust="0"/>
  </p:normalViewPr>
  <p:slideViewPr>
    <p:cSldViewPr>
      <p:cViewPr varScale="1">
        <p:scale>
          <a:sx n="67" d="100"/>
          <a:sy n="67" d="100"/>
        </p:scale>
        <p:origin x="2874"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93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nl-BE"/>
          </a:p>
        </p:txBody>
      </p:sp>
      <p:sp>
        <p:nvSpPr>
          <p:cNvPr id="2765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3574C6A6-FE6B-4EF1-A9D7-C94C76435518}" type="datetimeFigureOut">
              <a:rPr lang="en-US" altLang="nl-BE"/>
              <a:pPr>
                <a:defRPr/>
              </a:pPr>
              <a:t>10/13/2019</a:t>
            </a:fld>
            <a:endParaRPr lang="en-US" altLang="nl-BE"/>
          </a:p>
        </p:txBody>
      </p:sp>
      <p:sp>
        <p:nvSpPr>
          <p:cNvPr id="2765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nl-BE"/>
          </a:p>
        </p:txBody>
      </p:sp>
      <p:sp>
        <p:nvSpPr>
          <p:cNvPr id="2765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41C2CC0D-BE84-47D1-8F84-8C1E3927FD9F}" type="slidenum">
              <a:rPr lang="en-US" altLang="nl-BE"/>
              <a:pPr>
                <a:defRPr/>
              </a:pPr>
              <a:t>‹nr.›</a:t>
            </a:fld>
            <a:endParaRPr lang="en-US" altLang="nl-BE"/>
          </a:p>
        </p:txBody>
      </p:sp>
    </p:spTree>
    <p:extLst>
      <p:ext uri="{BB962C8B-B14F-4D97-AF65-F5344CB8AC3E}">
        <p14:creationId xmlns:p14="http://schemas.microsoft.com/office/powerpoint/2010/main" val="2998973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32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32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289C186-7A08-4C98-870C-D452D54753CE}" type="slidenum">
              <a:rPr lang="en-US" altLang="nl-BE"/>
              <a:pPr>
                <a:defRPr/>
              </a:pPr>
              <a:t>‹nr.›</a:t>
            </a:fld>
            <a:endParaRPr lang="en-US" altLang="nl-BE"/>
          </a:p>
        </p:txBody>
      </p:sp>
    </p:spTree>
    <p:extLst>
      <p:ext uri="{BB962C8B-B14F-4D97-AF65-F5344CB8AC3E}">
        <p14:creationId xmlns:p14="http://schemas.microsoft.com/office/powerpoint/2010/main" val="27906601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4298784B-D354-4D40-A740-67114A2ACAF3}" type="slidenum">
              <a:rPr lang="en-US" altLang="nl-BE" sz="1200"/>
              <a:pPr algn="r"/>
              <a:t>4</a:t>
            </a:fld>
            <a:endParaRPr lang="en-US" altLang="nl-BE"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1" dirty="0"/>
              <a:t>Why Write Automated Tests?</a:t>
            </a:r>
          </a:p>
          <a:p>
            <a:endParaRPr lang="nl-BE" altLang="nl-BE" dirty="0"/>
          </a:p>
          <a:p>
            <a:r>
              <a:rPr lang="en-US" sz="1200" kern="1200" dirty="0">
                <a:solidFill>
                  <a:schemeClr val="tx1"/>
                </a:solidFill>
                <a:effectLst/>
                <a:latin typeface="Times New Roman" pitchFamily="18" charset="0"/>
                <a:ea typeface="+mn-ea"/>
                <a:cs typeface="+mn-cs"/>
              </a:rPr>
              <a:t>Why do we want to write automated tests in the first place? There's a number of benefits. </a:t>
            </a:r>
          </a:p>
          <a:p>
            <a:r>
              <a:rPr lang="en-US" sz="1200" kern="1200" dirty="0">
                <a:solidFill>
                  <a:schemeClr val="tx1"/>
                </a:solidFill>
                <a:effectLst/>
                <a:latin typeface="Times New Roman" pitchFamily="18" charset="0"/>
                <a:ea typeface="+mn-ea"/>
                <a:cs typeface="+mn-cs"/>
              </a:rPr>
              <a:t>First off, it helps to create a </a:t>
            </a:r>
            <a:r>
              <a:rPr lang="en-US" sz="1200" b="1" kern="1200" dirty="0">
                <a:solidFill>
                  <a:schemeClr val="tx1"/>
                </a:solidFill>
                <a:effectLst/>
                <a:latin typeface="Times New Roman" pitchFamily="18" charset="0"/>
                <a:ea typeface="+mn-ea"/>
                <a:cs typeface="+mn-cs"/>
              </a:rPr>
              <a:t>happier development team</a:t>
            </a:r>
            <a:r>
              <a:rPr lang="en-US" sz="1200" kern="1200" dirty="0">
                <a:solidFill>
                  <a:schemeClr val="tx1"/>
                </a:solidFill>
                <a:effectLst/>
                <a:latin typeface="Times New Roman" pitchFamily="18" charset="0"/>
                <a:ea typeface="+mn-ea"/>
                <a:cs typeface="+mn-cs"/>
              </a:rPr>
              <a:t>. One of the ways automated tests can help us in this regard is to find defects earlier in the development lifecycle process, so fewer bugs making it through to production means fewer late nights or weekend work trying to debug errors in production. Also, because we're spending less time firefighting problems in production, we actually get more time to work on new features or perhaps pay off some technical debt in the application. </a:t>
            </a:r>
          </a:p>
          <a:p>
            <a:r>
              <a:rPr lang="en-US" sz="1200" kern="1200" dirty="0">
                <a:solidFill>
                  <a:schemeClr val="tx1"/>
                </a:solidFill>
                <a:effectLst/>
                <a:latin typeface="Times New Roman" pitchFamily="18" charset="0"/>
                <a:ea typeface="+mn-ea"/>
                <a:cs typeface="+mn-cs"/>
              </a:rPr>
              <a:t>Automated tests can help to create </a:t>
            </a:r>
            <a:r>
              <a:rPr lang="en-US" sz="1200" b="1" kern="1200" dirty="0">
                <a:solidFill>
                  <a:schemeClr val="tx1"/>
                </a:solidFill>
                <a:effectLst/>
                <a:latin typeface="Times New Roman" pitchFamily="18" charset="0"/>
                <a:ea typeface="+mn-ea"/>
                <a:cs typeface="+mn-cs"/>
              </a:rPr>
              <a:t>happier users.</a:t>
            </a:r>
            <a:r>
              <a:rPr lang="en-US" sz="1200" kern="1200" dirty="0">
                <a:solidFill>
                  <a:schemeClr val="tx1"/>
                </a:solidFill>
                <a:effectLst/>
                <a:latin typeface="Times New Roman" pitchFamily="18" charset="0"/>
                <a:ea typeface="+mn-ea"/>
                <a:cs typeface="+mn-cs"/>
              </a:rPr>
              <a:t> So because we're finding defects sooner in the application development process, fewer defects reach production, so this means fewer defects actually surfacing to end users. Defects that reach production could involve minor annoyances to the end user, which is still not good, or more serious problems which cause data loss or application crashes. </a:t>
            </a:r>
          </a:p>
          <a:p>
            <a:r>
              <a:rPr lang="en-US" sz="1200" kern="1200" dirty="0">
                <a:solidFill>
                  <a:schemeClr val="tx1"/>
                </a:solidFill>
                <a:effectLst/>
                <a:latin typeface="Times New Roman" pitchFamily="18" charset="0"/>
                <a:ea typeface="+mn-ea"/>
                <a:cs typeface="+mn-cs"/>
              </a:rPr>
              <a:t>Automated tests can also benefit the business by </a:t>
            </a:r>
            <a:r>
              <a:rPr lang="en-US" sz="1200" b="1" kern="1200" dirty="0">
                <a:solidFill>
                  <a:schemeClr val="tx1"/>
                </a:solidFill>
                <a:effectLst/>
                <a:latin typeface="Times New Roman" pitchFamily="18" charset="0"/>
                <a:ea typeface="+mn-ea"/>
                <a:cs typeface="+mn-cs"/>
              </a:rPr>
              <a:t>reducing costs</a:t>
            </a:r>
            <a:r>
              <a:rPr lang="en-US" sz="1200" kern="1200" dirty="0">
                <a:solidFill>
                  <a:schemeClr val="tx1"/>
                </a:solidFill>
                <a:effectLst/>
                <a:latin typeface="Times New Roman" pitchFamily="18" charset="0"/>
                <a:ea typeface="+mn-ea"/>
                <a:cs typeface="+mn-cs"/>
              </a:rPr>
              <a:t>. Because we're finding defects now earlier in the development lifecycle, they're cheaper to fix. So, for example, if we've just written a line of code and we run our tests and they fail, we know we've caused a problem right there and then, as opposed to a few weeks or months down the road when we get a bug report from a customer, but they don't remember exactly what happened. We now have to go into the production environment, look through log files, and try to discover where the actual problem is. This creates additional cost for the business because rather than adding new features to the product the development team is now firefighting problems in production. </a:t>
            </a:r>
          </a:p>
          <a:p>
            <a:r>
              <a:rPr lang="en-US" sz="1200" kern="1200" dirty="0">
                <a:solidFill>
                  <a:schemeClr val="tx1"/>
                </a:solidFill>
                <a:effectLst/>
                <a:latin typeface="Times New Roman" pitchFamily="18" charset="0"/>
                <a:ea typeface="+mn-ea"/>
                <a:cs typeface="+mn-cs"/>
              </a:rPr>
              <a:t>Some of the features of good automated tests include a sense of </a:t>
            </a:r>
            <a:r>
              <a:rPr lang="en-US" sz="1200" b="1" kern="1200" dirty="0">
                <a:solidFill>
                  <a:schemeClr val="tx1"/>
                </a:solidFill>
                <a:effectLst/>
                <a:latin typeface="Times New Roman" pitchFamily="18" charset="0"/>
                <a:ea typeface="+mn-ea"/>
                <a:cs typeface="+mn-cs"/>
              </a:rPr>
              <a:t>reliability</a:t>
            </a:r>
            <a:r>
              <a:rPr lang="en-US" sz="1200" kern="1200" dirty="0">
                <a:solidFill>
                  <a:schemeClr val="tx1"/>
                </a:solidFill>
                <a:effectLst/>
                <a:latin typeface="Times New Roman" pitchFamily="18" charset="0"/>
                <a:ea typeface="+mn-ea"/>
                <a:cs typeface="+mn-cs"/>
              </a:rPr>
              <a:t>. So we're running exactly the same test code each and every time we execute our tests. This means if nothing has changed in the code base we should get exactly the same results, pass or fail, that we did the last time. Also, because our testing is automated now, there's no variance between test runs due to human error. So, for example, if a developer or tester is running the application and checking that code features work, there's some potential now for human error in the process, which could result in bug reports when they're not actually bugs or misdiagnosis of existing bugs. </a:t>
            </a:r>
          </a:p>
          <a:p>
            <a:r>
              <a:rPr lang="en-US" sz="1200" kern="1200" dirty="0">
                <a:solidFill>
                  <a:schemeClr val="tx1"/>
                </a:solidFill>
                <a:effectLst/>
                <a:latin typeface="Times New Roman" pitchFamily="18" charset="0"/>
                <a:ea typeface="+mn-ea"/>
                <a:cs typeface="+mn-cs"/>
              </a:rPr>
              <a:t>Automated tests also give us </a:t>
            </a:r>
            <a:r>
              <a:rPr lang="en-US" sz="1200" b="1" kern="1200" dirty="0">
                <a:solidFill>
                  <a:schemeClr val="tx1"/>
                </a:solidFill>
                <a:effectLst/>
                <a:latin typeface="Times New Roman" pitchFamily="18" charset="0"/>
                <a:ea typeface="+mn-ea"/>
                <a:cs typeface="+mn-cs"/>
              </a:rPr>
              <a:t>faster execution </a:t>
            </a:r>
            <a:r>
              <a:rPr lang="en-US" sz="1200" kern="1200" dirty="0">
                <a:solidFill>
                  <a:schemeClr val="tx1"/>
                </a:solidFill>
                <a:effectLst/>
                <a:latin typeface="Times New Roman" pitchFamily="18" charset="0"/>
                <a:ea typeface="+mn-ea"/>
                <a:cs typeface="+mn-cs"/>
              </a:rPr>
              <a:t>of our test runs, so we can more quickly execute a suite of tests that are automated than we can if a human has to perform these tests manually.</a:t>
            </a:r>
            <a:endParaRPr lang="nl-BE" altLang="nl-BE" dirty="0"/>
          </a:p>
        </p:txBody>
      </p:sp>
    </p:spTree>
    <p:extLst>
      <p:ext uri="{BB962C8B-B14F-4D97-AF65-F5344CB8AC3E}">
        <p14:creationId xmlns:p14="http://schemas.microsoft.com/office/powerpoint/2010/main" val="313979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pPr>
              <a:defRPr/>
            </a:pPr>
            <a:fld id="{D289C186-7A08-4C98-870C-D452D54753CE}" type="slidenum">
              <a:rPr lang="en-US" altLang="nl-BE" smtClean="0"/>
              <a:pPr>
                <a:defRPr/>
              </a:pPr>
              <a:t>14</a:t>
            </a:fld>
            <a:endParaRPr lang="en-US" altLang="nl-BE"/>
          </a:p>
        </p:txBody>
      </p:sp>
    </p:spTree>
    <p:extLst>
      <p:ext uri="{BB962C8B-B14F-4D97-AF65-F5344CB8AC3E}">
        <p14:creationId xmlns:p14="http://schemas.microsoft.com/office/powerpoint/2010/main" val="381487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What Are Asserts?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We're able to mark classes as </a:t>
            </a:r>
            <a:r>
              <a:rPr lang="en-US" sz="1200" kern="1200" dirty="0" err="1">
                <a:solidFill>
                  <a:schemeClr val="tx1"/>
                </a:solidFill>
                <a:effectLst/>
                <a:latin typeface="Times New Roman" pitchFamily="18" charset="0"/>
                <a:ea typeface="+mn-ea"/>
                <a:cs typeface="+mn-cs"/>
              </a:rPr>
              <a:t>TestFixtures</a:t>
            </a:r>
            <a:r>
              <a:rPr lang="en-US" sz="1200" kern="1200" dirty="0">
                <a:solidFill>
                  <a:schemeClr val="tx1"/>
                </a:solidFill>
                <a:effectLst/>
                <a:latin typeface="Times New Roman" pitchFamily="18" charset="0"/>
                <a:ea typeface="+mn-ea"/>
                <a:cs typeface="+mn-cs"/>
              </a:rPr>
              <a:t> and we're able to mark individual methods as tests, we can now </a:t>
            </a:r>
            <a:r>
              <a:rPr lang="en-US" sz="1200" b="1" kern="1200" dirty="0">
                <a:solidFill>
                  <a:schemeClr val="tx1"/>
                </a:solidFill>
                <a:effectLst/>
                <a:latin typeface="Times New Roman" pitchFamily="18" charset="0"/>
                <a:ea typeface="+mn-ea"/>
                <a:cs typeface="+mn-cs"/>
              </a:rPr>
              <a:t>execute production </a:t>
            </a:r>
            <a:r>
              <a:rPr lang="en-US" sz="1200" kern="1200" dirty="0">
                <a:solidFill>
                  <a:schemeClr val="tx1"/>
                </a:solidFill>
                <a:effectLst/>
                <a:latin typeface="Times New Roman" pitchFamily="18" charset="0"/>
                <a:ea typeface="+mn-ea"/>
                <a:cs typeface="+mn-cs"/>
              </a:rPr>
              <a:t>code in our test methods and </a:t>
            </a:r>
            <a:r>
              <a:rPr lang="en-US" sz="1200" b="1" kern="1200" dirty="0">
                <a:solidFill>
                  <a:schemeClr val="tx1"/>
                </a:solidFill>
                <a:effectLst/>
                <a:latin typeface="Times New Roman" pitchFamily="18" charset="0"/>
                <a:ea typeface="+mn-ea"/>
                <a:cs typeface="+mn-cs"/>
              </a:rPr>
              <a:t>get some results</a:t>
            </a:r>
            <a:r>
              <a:rPr lang="en-US" sz="1200" kern="1200" dirty="0">
                <a:solidFill>
                  <a:schemeClr val="tx1"/>
                </a:solidFill>
                <a:effectLst/>
                <a:latin typeface="Times New Roman" pitchFamily="18" charset="0"/>
                <a:ea typeface="+mn-ea"/>
                <a:cs typeface="+mn-cs"/>
              </a:rPr>
              <a:t>, but we need some way of telling the test runner whether the test has </a:t>
            </a:r>
            <a:r>
              <a:rPr lang="en-US" sz="1200" b="1" kern="1200" dirty="0">
                <a:solidFill>
                  <a:schemeClr val="tx1"/>
                </a:solidFill>
                <a:effectLst/>
                <a:latin typeface="Times New Roman" pitchFamily="18" charset="0"/>
                <a:ea typeface="+mn-ea"/>
                <a:cs typeface="+mn-cs"/>
              </a:rPr>
              <a:t>passed</a:t>
            </a:r>
            <a:r>
              <a:rPr lang="en-US" sz="1200" kern="1200" dirty="0">
                <a:solidFill>
                  <a:schemeClr val="tx1"/>
                </a:solidFill>
                <a:effectLst/>
                <a:latin typeface="Times New Roman" pitchFamily="18" charset="0"/>
                <a:ea typeface="+mn-ea"/>
                <a:cs typeface="+mn-cs"/>
              </a:rPr>
              <a:t> or </a:t>
            </a:r>
            <a:r>
              <a:rPr lang="en-US" sz="1200" b="1" kern="1200" dirty="0">
                <a:solidFill>
                  <a:schemeClr val="tx1"/>
                </a:solidFill>
                <a:effectLst/>
                <a:latin typeface="Times New Roman" pitchFamily="18" charset="0"/>
                <a:ea typeface="+mn-ea"/>
                <a:cs typeface="+mn-cs"/>
              </a:rPr>
              <a:t>failed</a:t>
            </a:r>
            <a:r>
              <a:rPr lang="en-US" sz="1200" kern="1200" dirty="0">
                <a:solidFill>
                  <a:schemeClr val="tx1"/>
                </a:solidFill>
                <a:effectLst/>
                <a:latin typeface="Times New Roman" pitchFamily="18" charset="0"/>
                <a:ea typeface="+mn-ea"/>
                <a:cs typeface="+mn-cs"/>
              </a:rPr>
              <a:t>. To do this we use </a:t>
            </a:r>
            <a:r>
              <a:rPr lang="en-US" sz="1200" b="1" kern="1200" dirty="0">
                <a:solidFill>
                  <a:schemeClr val="tx1"/>
                </a:solidFill>
                <a:effectLst/>
                <a:latin typeface="Times New Roman" pitchFamily="18" charset="0"/>
                <a:ea typeface="+mn-ea"/>
                <a:cs typeface="+mn-cs"/>
              </a:rPr>
              <a:t>Asserts</a:t>
            </a:r>
            <a:r>
              <a:rPr lang="en-US" sz="1200" kern="1200" dirty="0">
                <a:solidFill>
                  <a:schemeClr val="tx1"/>
                </a:solidFill>
                <a:effectLst/>
                <a:latin typeface="Times New Roman" pitchFamily="18" charset="0"/>
                <a:ea typeface="+mn-ea"/>
                <a:cs typeface="+mn-cs"/>
              </a:rPr>
              <a:t>, and essentially Asserts tell the test runner whether our test has passed or failed. We'll be looking at Asserts in more detail in the next module, but let's have a quick look at an example on the next slide.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15</a:t>
            </a:fld>
            <a:endParaRPr lang="en-US" altLang="nl-BE"/>
          </a:p>
        </p:txBody>
      </p:sp>
    </p:spTree>
    <p:extLst>
      <p:ext uri="{BB962C8B-B14F-4D97-AF65-F5344CB8AC3E}">
        <p14:creationId xmlns:p14="http://schemas.microsoft.com/office/powerpoint/2010/main" val="186993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Recognizing Different Testing Scenarios</a:t>
            </a:r>
          </a:p>
          <a:p>
            <a:endParaRPr lang="en-US" dirty="0"/>
          </a:p>
          <a:p>
            <a:r>
              <a:rPr lang="en-US" dirty="0"/>
              <a:t>There's a number of different ways we can recognize scenarios that we should test:</a:t>
            </a:r>
          </a:p>
          <a:p>
            <a:pPr marL="171450" indent="-171450">
              <a:buFont typeface="Arial" panose="020B0604020202020204" pitchFamily="34" charset="0"/>
              <a:buChar char="•"/>
            </a:pPr>
            <a:r>
              <a:rPr lang="en-US" dirty="0"/>
              <a:t>The first is to look at </a:t>
            </a:r>
            <a:r>
              <a:rPr lang="en-US" b="1" dirty="0"/>
              <a:t>business logic</a:t>
            </a:r>
            <a:r>
              <a:rPr lang="en-US" dirty="0"/>
              <a:t>. So this is usually the core reason for the application to exist in the first place. </a:t>
            </a:r>
            <a:br>
              <a:rPr lang="en-US" dirty="0"/>
            </a:br>
            <a:r>
              <a:rPr lang="en-US" dirty="0"/>
              <a:t>One way to look for the core business logic is to follow the money or the value that the application creates. </a:t>
            </a:r>
            <a:br>
              <a:rPr lang="en-US" dirty="0"/>
            </a:br>
            <a:r>
              <a:rPr lang="en-US" dirty="0"/>
              <a:t>It's essential that this core business logic works correctly for the application to add value to the business. </a:t>
            </a:r>
          </a:p>
          <a:p>
            <a:pPr marL="171450" indent="-171450">
              <a:buFont typeface="Arial" panose="020B0604020202020204" pitchFamily="34" charset="0"/>
              <a:buChar char="•"/>
            </a:pPr>
            <a:r>
              <a:rPr lang="en-US" dirty="0"/>
              <a:t>The other way we can recognize different testing scenarios is to try to exercise or </a:t>
            </a:r>
            <a:r>
              <a:rPr lang="en-US" b="1" dirty="0"/>
              <a:t>execute all code branches </a:t>
            </a:r>
            <a:r>
              <a:rPr lang="en-US" dirty="0"/>
              <a:t>in the method or class that we're testing. </a:t>
            </a:r>
            <a:br>
              <a:rPr lang="en-US" dirty="0"/>
            </a:br>
            <a:r>
              <a:rPr lang="en-US" dirty="0"/>
              <a:t>This is often described as code coverage. And essentially what we're saying here is, do our tests, when executing, cause every if statement or while loop to execute in the code? </a:t>
            </a:r>
            <a:br>
              <a:rPr lang="en-US" dirty="0"/>
            </a:br>
            <a:r>
              <a:rPr lang="en-US" dirty="0"/>
              <a:t>Or in more simpler terms, does every line of code in the production application get executed when our tests execute? </a:t>
            </a:r>
          </a:p>
          <a:p>
            <a:pPr marL="171450" indent="-171450">
              <a:buFont typeface="Arial" panose="020B0604020202020204" pitchFamily="34" charset="0"/>
              <a:buChar char="•"/>
            </a:pPr>
            <a:r>
              <a:rPr lang="en-US" dirty="0"/>
              <a:t>Another scenario that we might want to consider when writing tests is to </a:t>
            </a:r>
            <a:r>
              <a:rPr lang="en-US" b="1" dirty="0"/>
              <a:t>check for bad data or bad input </a:t>
            </a:r>
            <a:r>
              <a:rPr lang="en-US" dirty="0"/>
              <a:t>into the system. </a:t>
            </a:r>
            <a:br>
              <a:rPr lang="en-US" dirty="0"/>
            </a:br>
            <a:r>
              <a:rPr lang="en-US" dirty="0"/>
              <a:t>In addition to checking how the system behaves with expected values, such as 0, we should also check what happens when we have unexpected input, such as negative numbers, null values, or empty strings. </a:t>
            </a:r>
            <a:br>
              <a:rPr lang="en-US" dirty="0"/>
            </a:br>
            <a:r>
              <a:rPr lang="en-US" dirty="0"/>
              <a:t>One of the things that we might expect to happen if we supply bad input is that our code should throw an exception. </a:t>
            </a:r>
            <a:br>
              <a:rPr lang="en-US" dirty="0"/>
            </a:br>
            <a:r>
              <a:rPr lang="en-US" dirty="0"/>
              <a:t>In the next module, we'll actually learn how we can write asserts that check that code throws the correct exceptions at the correct time.</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16</a:t>
            </a:fld>
            <a:endParaRPr lang="en-US" altLang="nl-BE"/>
          </a:p>
        </p:txBody>
      </p:sp>
    </p:spTree>
    <p:extLst>
      <p:ext uri="{BB962C8B-B14F-4D97-AF65-F5344CB8AC3E}">
        <p14:creationId xmlns:p14="http://schemas.microsoft.com/office/powerpoint/2010/main" val="403961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What are Asserts?</a:t>
            </a:r>
          </a:p>
          <a:p>
            <a:endParaRPr lang="nl-BE" dirty="0"/>
          </a:p>
          <a:p>
            <a:r>
              <a:rPr lang="en-US" sz="1200" kern="1200" dirty="0">
                <a:solidFill>
                  <a:schemeClr val="tx1"/>
                </a:solidFill>
                <a:effectLst/>
                <a:latin typeface="Times New Roman" pitchFamily="18" charset="0"/>
                <a:ea typeface="+mn-ea"/>
                <a:cs typeface="+mn-cs"/>
              </a:rPr>
              <a:t>We have a test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(the</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surrounding Test class is omitted, just for brevity). Suppose we're testing the static Add method of a calculator, so we're going to call the Calculator's static Add method. We're passing the values 1 and 2, and we're using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Assert class to tell the test runner if the test has passed or failed. </a:t>
            </a:r>
          </a:p>
          <a:p>
            <a:r>
              <a:rPr lang="en-US" sz="1200" kern="1200" dirty="0">
                <a:solidFill>
                  <a:schemeClr val="tx1"/>
                </a:solidFill>
                <a:effectLst/>
                <a:latin typeface="Times New Roman" pitchFamily="18" charset="0"/>
                <a:ea typeface="+mn-ea"/>
                <a:cs typeface="+mn-cs"/>
              </a:rPr>
              <a:t>We're asserting that when we add the values 1 and 2, the expected value is equal to 3. The first part of this Assert is the actual result from running our production code. The production code's Add method will be called with the values 1 and 2, and we'll get some result from this. The second parameter to this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method is our expected value. This is how we expect our production code to behave. We expect that when we add 1 and 2, we get a value that is equal to 3. There's an older style of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asserts, which we won't be using in this course, but I just wanted to mention it here in case you see it in the documentation.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17</a:t>
            </a:fld>
            <a:endParaRPr lang="en-US" altLang="nl-BE"/>
          </a:p>
        </p:txBody>
      </p:sp>
    </p:spTree>
    <p:extLst>
      <p:ext uri="{BB962C8B-B14F-4D97-AF65-F5344CB8AC3E}">
        <p14:creationId xmlns:p14="http://schemas.microsoft.com/office/powerpoint/2010/main" val="1158162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Qualities of Good Tests</a:t>
            </a:r>
          </a:p>
          <a:p>
            <a:endParaRPr lang="en-US" sz="1200" b="0" kern="1200" dirty="0">
              <a:solidFill>
                <a:schemeClr val="tx1"/>
              </a:solidFill>
              <a:effectLst/>
              <a:latin typeface="Times New Roman" pitchFamily="18" charset="0"/>
              <a:ea typeface="+mn-ea"/>
              <a:cs typeface="+mn-cs"/>
            </a:endParaRPr>
          </a:p>
          <a:p>
            <a:r>
              <a:rPr lang="en-US" sz="1200" b="0" kern="1200" dirty="0">
                <a:solidFill>
                  <a:schemeClr val="tx1"/>
                </a:solidFill>
                <a:effectLst/>
                <a:latin typeface="Times New Roman" pitchFamily="18" charset="0"/>
                <a:ea typeface="+mn-ea"/>
                <a:cs typeface="+mn-cs"/>
              </a:rPr>
              <a:t>So what are some of the qualities of good tests? </a:t>
            </a:r>
          </a:p>
          <a:p>
            <a:pPr marL="171450" indent="-171450">
              <a:buFont typeface="Arial" panose="020B0604020202020204" pitchFamily="34" charset="0"/>
              <a:buChar char="•"/>
            </a:pPr>
            <a:r>
              <a:rPr lang="en-US" sz="1200" b="0" kern="1200" dirty="0">
                <a:solidFill>
                  <a:schemeClr val="tx1"/>
                </a:solidFill>
                <a:effectLst/>
                <a:latin typeface="Times New Roman" pitchFamily="18" charset="0"/>
                <a:ea typeface="+mn-ea"/>
                <a:cs typeface="+mn-cs"/>
              </a:rPr>
              <a:t>First off, good tests should </a:t>
            </a:r>
            <a:r>
              <a:rPr lang="en-US" sz="1200" b="1" kern="1200" dirty="0">
                <a:solidFill>
                  <a:schemeClr val="tx1"/>
                </a:solidFill>
                <a:effectLst/>
                <a:latin typeface="Times New Roman" pitchFamily="18" charset="0"/>
                <a:ea typeface="+mn-ea"/>
                <a:cs typeface="+mn-cs"/>
              </a:rPr>
              <a:t>execute</a:t>
            </a:r>
            <a:r>
              <a:rPr lang="en-US" sz="1200" b="0" kern="1200" dirty="0">
                <a:solidFill>
                  <a:schemeClr val="tx1"/>
                </a:solidFill>
                <a:effectLst/>
                <a:latin typeface="Times New Roman" pitchFamily="18" charset="0"/>
                <a:ea typeface="+mn-ea"/>
                <a:cs typeface="+mn-cs"/>
              </a:rPr>
              <a:t> as </a:t>
            </a:r>
            <a:r>
              <a:rPr lang="en-US" sz="1200" b="1" kern="1200" dirty="0">
                <a:solidFill>
                  <a:schemeClr val="tx1"/>
                </a:solidFill>
                <a:effectLst/>
                <a:latin typeface="Times New Roman" pitchFamily="18" charset="0"/>
                <a:ea typeface="+mn-ea"/>
                <a:cs typeface="+mn-cs"/>
              </a:rPr>
              <a:t>quickly</a:t>
            </a:r>
            <a:r>
              <a:rPr lang="en-US" sz="1200" b="0" kern="1200" dirty="0">
                <a:solidFill>
                  <a:schemeClr val="tx1"/>
                </a:solidFill>
                <a:effectLst/>
                <a:latin typeface="Times New Roman" pitchFamily="18" charset="0"/>
                <a:ea typeface="+mn-ea"/>
                <a:cs typeface="+mn-cs"/>
              </a:rPr>
              <a:t> as possible.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Some types of tests, such as automated functional user interface tests, may be slower to execute than unit tests, but in general, good tests should execute as quickly as possible.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The reason for this is that we want to get feedback as quickly as possible on whether or not the system is working as expected. </a:t>
            </a:r>
          </a:p>
          <a:p>
            <a:pPr marL="171450" indent="-171450">
              <a:buFont typeface="Arial" panose="020B0604020202020204" pitchFamily="34" charset="0"/>
              <a:buChar char="•"/>
            </a:pPr>
            <a:r>
              <a:rPr lang="en-US" sz="1200" b="0" kern="1200" dirty="0">
                <a:solidFill>
                  <a:schemeClr val="tx1"/>
                </a:solidFill>
                <a:effectLst/>
                <a:latin typeface="Times New Roman" pitchFamily="18" charset="0"/>
                <a:ea typeface="+mn-ea"/>
                <a:cs typeface="+mn-cs"/>
              </a:rPr>
              <a:t>Good tests should also be </a:t>
            </a:r>
            <a:r>
              <a:rPr lang="en-US" sz="1200" b="1" kern="1200" dirty="0">
                <a:solidFill>
                  <a:schemeClr val="tx1"/>
                </a:solidFill>
                <a:effectLst/>
                <a:latin typeface="Times New Roman" pitchFamily="18" charset="0"/>
                <a:ea typeface="+mn-ea"/>
                <a:cs typeface="+mn-cs"/>
              </a:rPr>
              <a:t>repeatable</a:t>
            </a:r>
            <a:r>
              <a:rPr lang="en-US" sz="1200" b="0" kern="1200" dirty="0">
                <a:solidFill>
                  <a:schemeClr val="tx1"/>
                </a:solidFill>
                <a:effectLst/>
                <a:latin typeface="Times New Roman" pitchFamily="18" charset="0"/>
                <a:ea typeface="+mn-ea"/>
                <a:cs typeface="+mn-cs"/>
              </a:rPr>
              <a:t>.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What this means is that the result of the test should always be the same given the same set of circumstances.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So if the code base hasn't changed and the input data is the same, we should always get the same result, a pass or fail.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If sometimes we get a pass and sometimes we get a fail with the same set of circumstances, then the test is not repeatable and it's not of much use. </a:t>
            </a:r>
          </a:p>
          <a:p>
            <a:pPr marL="171450" indent="-171450">
              <a:buFont typeface="Arial" panose="020B0604020202020204" pitchFamily="34" charset="0"/>
              <a:buChar char="•"/>
            </a:pPr>
            <a:r>
              <a:rPr lang="en-US" sz="1200" b="0" kern="1200" dirty="0">
                <a:solidFill>
                  <a:schemeClr val="tx1"/>
                </a:solidFill>
                <a:effectLst/>
                <a:latin typeface="Times New Roman" pitchFamily="18" charset="0"/>
                <a:ea typeface="+mn-ea"/>
                <a:cs typeface="+mn-cs"/>
              </a:rPr>
              <a:t>Individual tests should be </a:t>
            </a:r>
            <a:r>
              <a:rPr lang="en-US" sz="1200" b="1" kern="1200" dirty="0">
                <a:solidFill>
                  <a:schemeClr val="tx1"/>
                </a:solidFill>
                <a:effectLst/>
                <a:latin typeface="Times New Roman" pitchFamily="18" charset="0"/>
                <a:ea typeface="+mn-ea"/>
                <a:cs typeface="+mn-cs"/>
              </a:rPr>
              <a:t>isolated from other tests</a:t>
            </a:r>
            <a:r>
              <a:rPr lang="en-US" sz="1200" b="0" kern="1200" dirty="0">
                <a:solidFill>
                  <a:schemeClr val="tx1"/>
                </a:solidFill>
                <a:effectLst/>
                <a:latin typeface="Times New Roman" pitchFamily="18" charset="0"/>
                <a:ea typeface="+mn-ea"/>
                <a:cs typeface="+mn-cs"/>
              </a:rPr>
              <a:t>.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So what this means is that if one test requires that another test has run before it, it's not isolated.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Tests shouldn't cause side effects with other tests. They should be able to be executed independently and in any order and always produce the same result. </a:t>
            </a:r>
          </a:p>
          <a:p>
            <a:pPr marL="171450" indent="-171450">
              <a:buFont typeface="Arial" panose="020B0604020202020204" pitchFamily="34" charset="0"/>
              <a:buChar char="•"/>
            </a:pPr>
            <a:r>
              <a:rPr lang="en-US" sz="1200" b="0" kern="1200" dirty="0">
                <a:solidFill>
                  <a:schemeClr val="tx1"/>
                </a:solidFill>
                <a:effectLst/>
                <a:latin typeface="Times New Roman" pitchFamily="18" charset="0"/>
                <a:ea typeface="+mn-ea"/>
                <a:cs typeface="+mn-cs"/>
              </a:rPr>
              <a:t>Tests should also be </a:t>
            </a:r>
            <a:r>
              <a:rPr lang="en-US" sz="1200" b="1" kern="1200" dirty="0">
                <a:solidFill>
                  <a:schemeClr val="tx1"/>
                </a:solidFill>
                <a:effectLst/>
                <a:latin typeface="Times New Roman" pitchFamily="18" charset="0"/>
                <a:ea typeface="+mn-ea"/>
                <a:cs typeface="+mn-cs"/>
              </a:rPr>
              <a:t>trustworthy</a:t>
            </a:r>
            <a:r>
              <a:rPr lang="en-US" sz="1200" b="0" kern="1200" dirty="0">
                <a:solidFill>
                  <a:schemeClr val="tx1"/>
                </a:solidFill>
                <a:effectLst/>
                <a:latin typeface="Times New Roman" pitchFamily="18" charset="0"/>
                <a:ea typeface="+mn-ea"/>
                <a:cs typeface="+mn-cs"/>
              </a:rPr>
              <a:t>.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What this means is that we should trust the result of the tests to indicate whether the software is correct or not.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If sometimes we doubt the result of a test, the test is not trustworthy and, once again, doesn't offer as much value. </a:t>
            </a:r>
          </a:p>
          <a:p>
            <a:pPr marL="171450" indent="-171450">
              <a:buFont typeface="Arial" panose="020B0604020202020204" pitchFamily="34" charset="0"/>
              <a:buChar char="•"/>
            </a:pPr>
            <a:r>
              <a:rPr lang="en-US" sz="1200" b="0" kern="1200" dirty="0">
                <a:solidFill>
                  <a:schemeClr val="tx1"/>
                </a:solidFill>
                <a:effectLst/>
                <a:latin typeface="Times New Roman" pitchFamily="18" charset="0"/>
                <a:ea typeface="+mn-ea"/>
                <a:cs typeface="+mn-cs"/>
              </a:rPr>
              <a:t>Overall, tests should be </a:t>
            </a:r>
            <a:r>
              <a:rPr lang="en-US" sz="1200" b="1" kern="1200" dirty="0">
                <a:solidFill>
                  <a:schemeClr val="tx1"/>
                </a:solidFill>
                <a:effectLst/>
                <a:latin typeface="Times New Roman" pitchFamily="18" charset="0"/>
                <a:ea typeface="+mn-ea"/>
                <a:cs typeface="+mn-cs"/>
              </a:rPr>
              <a:t>valuable</a:t>
            </a:r>
            <a:r>
              <a:rPr lang="en-US" sz="1200" b="0" kern="1200" dirty="0">
                <a:solidFill>
                  <a:schemeClr val="tx1"/>
                </a:solidFill>
                <a:effectLst/>
                <a:latin typeface="Times New Roman" pitchFamily="18" charset="0"/>
                <a:ea typeface="+mn-ea"/>
                <a:cs typeface="+mn-cs"/>
              </a:rPr>
              <a:t> to </a:t>
            </a:r>
            <a:r>
              <a:rPr lang="en-US" sz="1200" b="1" kern="1200" dirty="0">
                <a:solidFill>
                  <a:schemeClr val="tx1"/>
                </a:solidFill>
                <a:effectLst/>
                <a:latin typeface="Times New Roman" pitchFamily="18" charset="0"/>
                <a:ea typeface="+mn-ea"/>
                <a:cs typeface="+mn-cs"/>
              </a:rPr>
              <a:t>us in some way</a:t>
            </a:r>
            <a:r>
              <a:rPr lang="en-US" sz="1200" b="0" kern="1200" dirty="0">
                <a:solidFill>
                  <a:schemeClr val="tx1"/>
                </a:solidFill>
                <a:effectLst/>
                <a:latin typeface="Times New Roman" pitchFamily="18" charset="0"/>
                <a:ea typeface="+mn-ea"/>
                <a:cs typeface="+mn-cs"/>
              </a:rPr>
              <a:t>.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If we're just writing tests for the sake of it and we're not getting any value from those tests, then we should question whether or not we want to put in the effort and time to create the tests in the first place.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An example of a test that doesn't provide much value, if indeed any value at all, is testing auto properties in C#.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So this is a property where we just specify the get and set, and we get an automatic backing field behind the scenes.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If we write tests to check auto properties, what we're essentially checking is the compiler and not our own business logic. </a:t>
            </a:r>
            <a:br>
              <a:rPr lang="en-US" sz="1200" b="0" kern="1200" dirty="0">
                <a:solidFill>
                  <a:schemeClr val="tx1"/>
                </a:solidFill>
                <a:effectLst/>
                <a:latin typeface="Times New Roman" pitchFamily="18" charset="0"/>
                <a:ea typeface="+mn-ea"/>
                <a:cs typeface="+mn-cs"/>
              </a:rPr>
            </a:br>
            <a:r>
              <a:rPr lang="en-US" sz="1200" b="0" kern="1200" dirty="0">
                <a:solidFill>
                  <a:schemeClr val="tx1"/>
                </a:solidFill>
                <a:effectLst/>
                <a:latin typeface="Times New Roman" pitchFamily="18" charset="0"/>
                <a:ea typeface="+mn-ea"/>
                <a:cs typeface="+mn-cs"/>
              </a:rPr>
              <a:t>We should be able to trust the language in the compiler to do the right thing.</a:t>
            </a:r>
          </a:p>
          <a:p>
            <a:endParaRPr lang="en-US" sz="1200" b="1"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18</a:t>
            </a:fld>
            <a:endParaRPr lang="en-US" altLang="nl-BE"/>
          </a:p>
        </p:txBody>
      </p:sp>
    </p:spTree>
    <p:extLst>
      <p:ext uri="{BB962C8B-B14F-4D97-AF65-F5344CB8AC3E}">
        <p14:creationId xmlns:p14="http://schemas.microsoft.com/office/powerpoint/2010/main" val="1568614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a:t>
            </a:r>
          </a:p>
          <a:p>
            <a:endParaRPr lang="nl-BE" dirty="0"/>
          </a:p>
          <a:p>
            <a:r>
              <a:rPr lang="en-US" sz="1200" kern="1200" dirty="0">
                <a:solidFill>
                  <a:schemeClr val="tx1"/>
                </a:solidFill>
                <a:effectLst/>
                <a:latin typeface="Times New Roman" pitchFamily="18" charset="0"/>
                <a:ea typeface="+mn-ea"/>
                <a:cs typeface="+mn-cs"/>
              </a:rPr>
              <a:t>We have a </a:t>
            </a:r>
            <a:r>
              <a:rPr lang="en-US" sz="1200" kern="1200" dirty="0" err="1">
                <a:solidFill>
                  <a:schemeClr val="tx1"/>
                </a:solidFill>
                <a:effectLst/>
                <a:latin typeface="Times New Roman" pitchFamily="18" charset="0"/>
                <a:ea typeface="+mn-ea"/>
                <a:cs typeface="+mn-cs"/>
              </a:rPr>
              <a:t>NameJoiner</a:t>
            </a:r>
            <a:r>
              <a:rPr lang="en-US" sz="1200" kern="1200" dirty="0">
                <a:solidFill>
                  <a:schemeClr val="tx1"/>
                </a:solidFill>
                <a:effectLst/>
                <a:latin typeface="Times New Roman" pitchFamily="18" charset="0"/>
                <a:ea typeface="+mn-ea"/>
                <a:cs typeface="+mn-cs"/>
              </a:rPr>
              <a:t> class that we'll be writing a few tests for, and all this does is it takes a </a:t>
            </a:r>
            <a:r>
              <a:rPr lang="en-US" sz="1200" kern="1200" dirty="0" err="1">
                <a:solidFill>
                  <a:schemeClr val="tx1"/>
                </a:solidFill>
                <a:effectLst/>
                <a:latin typeface="Times New Roman" pitchFamily="18" charset="0"/>
                <a:ea typeface="+mn-ea"/>
                <a:cs typeface="+mn-cs"/>
              </a:rPr>
              <a:t>firstName</a:t>
            </a:r>
            <a:r>
              <a:rPr lang="en-US" sz="1200" kern="1200" dirty="0">
                <a:solidFill>
                  <a:schemeClr val="tx1"/>
                </a:solidFill>
                <a:effectLst/>
                <a:latin typeface="Times New Roman" pitchFamily="18" charset="0"/>
                <a:ea typeface="+mn-ea"/>
                <a:cs typeface="+mn-cs"/>
              </a:rPr>
              <a:t> and a </a:t>
            </a:r>
            <a:r>
              <a:rPr lang="en-US" sz="1200" kern="1200" dirty="0" err="1">
                <a:solidFill>
                  <a:schemeClr val="tx1"/>
                </a:solidFill>
                <a:effectLst/>
                <a:latin typeface="Times New Roman" pitchFamily="18" charset="0"/>
                <a:ea typeface="+mn-ea"/>
                <a:cs typeface="+mn-cs"/>
              </a:rPr>
              <a:t>lastName</a:t>
            </a:r>
            <a:r>
              <a:rPr lang="en-US" sz="1200" kern="1200" dirty="0">
                <a:solidFill>
                  <a:schemeClr val="tx1"/>
                </a:solidFill>
                <a:effectLst/>
                <a:latin typeface="Times New Roman" pitchFamily="18" charset="0"/>
                <a:ea typeface="+mn-ea"/>
                <a:cs typeface="+mn-cs"/>
              </a:rPr>
              <a:t> and just joins these two together and returns them as a string. The first test, </a:t>
            </a:r>
            <a:r>
              <a:rPr lang="en-US" sz="1200" kern="1200" dirty="0" err="1">
                <a:solidFill>
                  <a:schemeClr val="tx1"/>
                </a:solidFill>
                <a:effectLst/>
                <a:latin typeface="Times New Roman" pitchFamily="18" charset="0"/>
                <a:ea typeface="+mn-ea"/>
                <a:cs typeface="+mn-cs"/>
              </a:rPr>
              <a:t>ShouldJoinNames</a:t>
            </a:r>
            <a:r>
              <a:rPr lang="en-US" sz="1200" kern="1200" dirty="0">
                <a:solidFill>
                  <a:schemeClr val="tx1"/>
                </a:solidFill>
                <a:effectLst/>
                <a:latin typeface="Times New Roman" pitchFamily="18" charset="0"/>
                <a:ea typeface="+mn-ea"/>
                <a:cs typeface="+mn-cs"/>
              </a:rPr>
              <a:t>, we're following a similar pattern of creating our System Under Test, and then executing some action on our System Under Test, We're calling the Join method and we're getting the result of this Join method. We're using the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method, passing in the actual value that we got back from our System Under Test, and then we're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and passing in the string that we expect to get back, so in this case it's "Sarah Smith".</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20</a:t>
            </a:fld>
            <a:endParaRPr lang="en-US" altLang="nl-BE"/>
          </a:p>
        </p:txBody>
      </p:sp>
    </p:spTree>
    <p:extLst>
      <p:ext uri="{BB962C8B-B14F-4D97-AF65-F5344CB8AC3E}">
        <p14:creationId xmlns:p14="http://schemas.microsoft.com/office/powerpoint/2010/main" val="3034600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Is.EqualTo().IgnoreCase</a:t>
            </a:r>
            <a:endParaRPr lang="en-US" sz="1200" b="1"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Here's another example of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with a string, but this time we're using uppercase just to demonstrate.</a:t>
            </a:r>
            <a:r>
              <a:rPr lang="en-US" sz="1200" kern="1200" baseline="0" dirty="0">
                <a:solidFill>
                  <a:schemeClr val="tx1"/>
                </a:solidFill>
                <a:effectLst/>
                <a:latin typeface="Times New Roman" pitchFamily="18" charset="0"/>
                <a:ea typeface="+mn-ea"/>
                <a:cs typeface="+mn-cs"/>
              </a:rPr>
              <a:t> When we</a:t>
            </a:r>
            <a:r>
              <a:rPr lang="en-US" sz="1200" kern="1200" dirty="0">
                <a:solidFill>
                  <a:schemeClr val="tx1"/>
                </a:solidFill>
                <a:effectLst/>
                <a:latin typeface="Times New Roman" pitchFamily="18" charset="0"/>
                <a:ea typeface="+mn-ea"/>
                <a:cs typeface="+mn-cs"/>
              </a:rPr>
              <a:t> run the test, it's going to fail because we expected the name Sarah Smith in uppercase, but we actually received </a:t>
            </a:r>
            <a:r>
              <a:rPr lang="en-US" sz="1200" kern="1200" dirty="0" err="1">
                <a:solidFill>
                  <a:schemeClr val="tx1"/>
                </a:solidFill>
                <a:effectLst/>
                <a:latin typeface="Times New Roman" pitchFamily="18" charset="0"/>
                <a:ea typeface="+mn-ea"/>
                <a:cs typeface="+mn-cs"/>
              </a:rPr>
              <a:t>sarah</a:t>
            </a:r>
            <a:r>
              <a:rPr lang="en-US" sz="1200" kern="1200" dirty="0">
                <a:solidFill>
                  <a:schemeClr val="tx1"/>
                </a:solidFill>
                <a:effectLst/>
                <a:latin typeface="Times New Roman" pitchFamily="18" charset="0"/>
                <a:ea typeface="+mn-ea"/>
                <a:cs typeface="+mn-cs"/>
              </a:rPr>
              <a:t> smith in lowercase. So if we don't care about the case of the equality check here for our string, we can add .</a:t>
            </a:r>
            <a:r>
              <a:rPr lang="en-US" sz="1200" kern="1200" dirty="0" err="1">
                <a:solidFill>
                  <a:schemeClr val="tx1"/>
                </a:solidFill>
                <a:effectLst/>
                <a:latin typeface="Times New Roman" pitchFamily="18" charset="0"/>
                <a:ea typeface="+mn-ea"/>
                <a:cs typeface="+mn-cs"/>
              </a:rPr>
              <a:t>IgnoreCase</a:t>
            </a:r>
            <a:r>
              <a:rPr lang="en-US" sz="1200" kern="1200" dirty="0">
                <a:solidFill>
                  <a:schemeClr val="tx1"/>
                </a:solidFill>
                <a:effectLst/>
                <a:latin typeface="Times New Roman" pitchFamily="18" charset="0"/>
                <a:ea typeface="+mn-ea"/>
                <a:cs typeface="+mn-cs"/>
              </a:rPr>
              <a:t> here</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21</a:t>
            </a:fld>
            <a:endParaRPr lang="en-US" altLang="nl-BE"/>
          </a:p>
        </p:txBody>
      </p:sp>
    </p:spTree>
    <p:extLst>
      <p:ext uri="{BB962C8B-B14F-4D97-AF65-F5344CB8AC3E}">
        <p14:creationId xmlns:p14="http://schemas.microsoft.com/office/powerpoint/2010/main" val="408220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err="1">
                <a:solidFill>
                  <a:schemeClr val="tx1"/>
                </a:solidFill>
                <a:effectLst/>
                <a:latin typeface="Times New Roman" pitchFamily="18" charset="0"/>
                <a:ea typeface="+mn-ea"/>
                <a:cs typeface="+mn-cs"/>
              </a:rPr>
              <a:t>Is.Not.EqualTo</a:t>
            </a:r>
            <a:r>
              <a:rPr lang="en-US" sz="1200" b="1" kern="1200" dirty="0">
                <a:solidFill>
                  <a:schemeClr val="tx1"/>
                </a:solidFill>
                <a:effectLst/>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test that a string is not equal to something that we expect, we use </a:t>
            </a:r>
            <a:r>
              <a:rPr lang="en-US" sz="1200" kern="1200" dirty="0" err="1">
                <a:solidFill>
                  <a:schemeClr val="tx1"/>
                </a:solidFill>
                <a:effectLst/>
                <a:latin typeface="Times New Roman" pitchFamily="18" charset="0"/>
                <a:ea typeface="+mn-ea"/>
                <a:cs typeface="+mn-cs"/>
              </a:rPr>
              <a:t>Is.Not.EqualTo</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 If we want to check for inequality, we can simply add Not. This whole Assert is saying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fullName</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Is.Not.EqualTo</a:t>
            </a:r>
            <a:r>
              <a:rPr lang="en-US" sz="1200" kern="1200" dirty="0">
                <a:solidFill>
                  <a:schemeClr val="tx1"/>
                </a:solidFill>
                <a:effectLst/>
                <a:latin typeface="Times New Roman" pitchFamily="18" charset="0"/>
                <a:ea typeface="+mn-ea"/>
                <a:cs typeface="+mn-cs"/>
              </a:rPr>
              <a:t>("Gentry Smith")), and because we're getting Sarah Smith back, this test should pass, which it does.</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22</a:t>
            </a:fld>
            <a:endParaRPr lang="en-US" altLang="nl-BE"/>
          </a:p>
        </p:txBody>
      </p:sp>
    </p:spTree>
    <p:extLst>
      <p:ext uri="{BB962C8B-B14F-4D97-AF65-F5344CB8AC3E}">
        <p14:creationId xmlns:p14="http://schemas.microsoft.com/office/powerpoint/2010/main" val="134253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23</a:t>
            </a:fld>
            <a:endParaRPr lang="en-US" altLang="nl-BE"/>
          </a:p>
        </p:txBody>
      </p:sp>
    </p:spTree>
    <p:extLst>
      <p:ext uri="{BB962C8B-B14F-4D97-AF65-F5344CB8AC3E}">
        <p14:creationId xmlns:p14="http://schemas.microsoft.com/office/powerpoint/2010/main" val="3475503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Asserting Reference Equality</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 to checking that values are equal, we can also test that two references point to the same object. To demonstrate this I've created two </a:t>
            </a:r>
            <a:r>
              <a:rPr lang="en-US" dirty="0" err="1"/>
              <a:t>PlayerCharacters</a:t>
            </a:r>
            <a:r>
              <a:rPr lang="en-US" dirty="0"/>
              <a:t> here, player1 and player2. So we have two distinct instances of </a:t>
            </a:r>
            <a:r>
              <a:rPr lang="en-US" dirty="0" err="1"/>
              <a:t>PlayerCharacter</a:t>
            </a:r>
            <a:r>
              <a:rPr lang="en-US" dirty="0"/>
              <a:t> now, and if we Assert that player1, we're using </a:t>
            </a:r>
            <a:r>
              <a:rPr lang="en-US" dirty="0" err="1"/>
              <a:t>Is.SameAs</a:t>
            </a:r>
            <a:r>
              <a:rPr lang="en-US" dirty="0"/>
              <a:t> here, player2, this is going to fail because player1 doesn't point to the same instance as player2.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24</a:t>
            </a:fld>
            <a:endParaRPr lang="en-US" altLang="nl-BE"/>
          </a:p>
        </p:txBody>
      </p:sp>
    </p:spTree>
    <p:extLst>
      <p:ext uri="{BB962C8B-B14F-4D97-AF65-F5344CB8AC3E}">
        <p14:creationId xmlns:p14="http://schemas.microsoft.com/office/powerpoint/2010/main" val="113421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0" u="sng" dirty="0"/>
              <a:t>Testing Frameworks and Test Runners</a:t>
            </a:r>
          </a:p>
          <a:p>
            <a:endParaRPr lang="en-US" dirty="0"/>
          </a:p>
          <a:p>
            <a:r>
              <a:rPr lang="en-US" dirty="0"/>
              <a:t>So before we look at </a:t>
            </a:r>
            <a:r>
              <a:rPr lang="en-US" dirty="0" err="1"/>
              <a:t>NUnit</a:t>
            </a:r>
            <a:r>
              <a:rPr lang="en-US" dirty="0"/>
              <a:t> itself, let's take a brief moment to consider the roles of testing frameworks and test runners. </a:t>
            </a:r>
          </a:p>
          <a:p>
            <a:endParaRPr lang="en-US" dirty="0"/>
          </a:p>
          <a:p>
            <a:r>
              <a:rPr lang="en-US" dirty="0"/>
              <a:t>So here we have our </a:t>
            </a:r>
            <a:r>
              <a:rPr lang="en-US" b="1" dirty="0"/>
              <a:t>production code </a:t>
            </a:r>
            <a:r>
              <a:rPr lang="en-US" dirty="0"/>
              <a:t>that we want to write tests for. </a:t>
            </a:r>
          </a:p>
          <a:p>
            <a:endParaRPr lang="en-US" dirty="0"/>
          </a:p>
          <a:p>
            <a:r>
              <a:rPr lang="en-US" dirty="0"/>
              <a:t>The first thing we're going to do is create a test project and write some </a:t>
            </a:r>
            <a:r>
              <a:rPr lang="en-US" b="1" dirty="0"/>
              <a:t>test code </a:t>
            </a:r>
            <a:r>
              <a:rPr lang="en-US" dirty="0"/>
              <a:t>that executes this production code. </a:t>
            </a:r>
          </a:p>
          <a:p>
            <a:r>
              <a:rPr lang="en-US" dirty="0"/>
              <a:t>Although it's possible to write this test code without using any kind of testing framework or test runner, for example, we could write a console application with a series of methods containing the tests. </a:t>
            </a:r>
          </a:p>
          <a:p>
            <a:endParaRPr lang="en-US" dirty="0"/>
          </a:p>
          <a:p>
            <a:r>
              <a:rPr lang="en-US" dirty="0"/>
              <a:t>A </a:t>
            </a:r>
            <a:r>
              <a:rPr lang="en-US" b="1" dirty="0"/>
              <a:t>test framework</a:t>
            </a:r>
            <a:r>
              <a:rPr lang="en-US" dirty="0"/>
              <a:t>, as its name implies, gives us a well thought out </a:t>
            </a:r>
            <a:r>
              <a:rPr lang="en-US" b="1" dirty="0"/>
              <a:t>framework for organizing and executing our tests</a:t>
            </a:r>
            <a:r>
              <a:rPr lang="en-US" dirty="0"/>
              <a:t>. So our test code can make use of a prebuilt existing testing framework, and </a:t>
            </a:r>
            <a:r>
              <a:rPr lang="en-US" dirty="0" err="1"/>
              <a:t>NUnit</a:t>
            </a:r>
            <a:r>
              <a:rPr lang="en-US" dirty="0"/>
              <a:t> is a popular example of one of these testing frameworks (MS Test is the build in testing framework that ships with Visual Studio). </a:t>
            </a:r>
          </a:p>
          <a:p>
            <a:endParaRPr lang="en-US" dirty="0"/>
          </a:p>
          <a:p>
            <a:r>
              <a:rPr lang="en-US" dirty="0"/>
              <a:t>So now we have our test code that's making use of this testing framework, we need some way to execute our tests. We can </a:t>
            </a:r>
            <a:r>
              <a:rPr lang="en-US" b="1" dirty="0"/>
              <a:t>execute</a:t>
            </a:r>
            <a:r>
              <a:rPr lang="en-US" dirty="0"/>
              <a:t> our </a:t>
            </a:r>
            <a:r>
              <a:rPr lang="en-US" b="1" dirty="0"/>
              <a:t>test code by using test runners</a:t>
            </a:r>
            <a:r>
              <a:rPr lang="en-US" dirty="0"/>
              <a:t>, and these come in a variety of shapes and sizes. The test runner that we're using understands the testing framework that our test code is using, so it knows how to identify individual tests that need running and also how to report on if these tests have passed or failed. </a:t>
            </a:r>
            <a:r>
              <a:rPr lang="en-US" b="1" dirty="0"/>
              <a:t>After installing the </a:t>
            </a:r>
            <a:r>
              <a:rPr lang="en-US" b="1" dirty="0" err="1"/>
              <a:t>Nunit</a:t>
            </a:r>
            <a:r>
              <a:rPr lang="en-US" b="1" dirty="0"/>
              <a:t> Test Adapter extension in Visual Studio we can use the build in test runner of Visual Studio</a:t>
            </a:r>
            <a:r>
              <a:rPr lang="en-US" dirty="0"/>
              <a:t>.</a:t>
            </a:r>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5</a:t>
            </a:fld>
            <a:endParaRPr lang="nl-NL"/>
          </a:p>
        </p:txBody>
      </p:sp>
    </p:spTree>
    <p:extLst>
      <p:ext uri="{BB962C8B-B14F-4D97-AF65-F5344CB8AC3E}">
        <p14:creationId xmlns:p14="http://schemas.microsoft.com/office/powerpoint/2010/main" val="2185203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Reference Equality</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just comment out the Assert and have a look at the second version. We’re creating a new variable </a:t>
            </a:r>
            <a:r>
              <a:rPr lang="en-US" dirty="0" err="1"/>
              <a:t>somePlayer</a:t>
            </a:r>
            <a:r>
              <a:rPr lang="en-US" dirty="0"/>
              <a:t> and we're assigning this to player1. So now </a:t>
            </a:r>
            <a:r>
              <a:rPr lang="en-US" dirty="0" err="1"/>
              <a:t>somePlayer</a:t>
            </a:r>
            <a:r>
              <a:rPr lang="en-US" dirty="0"/>
              <a:t> and player1 both point to the same </a:t>
            </a:r>
            <a:r>
              <a:rPr lang="en-US" dirty="0" err="1"/>
              <a:t>PlayerCharacter</a:t>
            </a:r>
            <a:r>
              <a:rPr lang="en-US" dirty="0"/>
              <a:t>. If we </a:t>
            </a:r>
            <a:r>
              <a:rPr lang="en-US" dirty="0" err="1"/>
              <a:t>Assert.That</a:t>
            </a:r>
            <a:r>
              <a:rPr lang="en-US" dirty="0"/>
              <a:t> </a:t>
            </a:r>
            <a:r>
              <a:rPr lang="en-US" dirty="0" err="1"/>
              <a:t>somePlayer</a:t>
            </a:r>
            <a:r>
              <a:rPr lang="en-US" dirty="0"/>
              <a:t> is the same as player1, this will pass.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25</a:t>
            </a:fld>
            <a:endParaRPr lang="en-US" altLang="nl-BE"/>
          </a:p>
        </p:txBody>
      </p:sp>
    </p:spTree>
    <p:extLst>
      <p:ext uri="{BB962C8B-B14F-4D97-AF65-F5344CB8AC3E}">
        <p14:creationId xmlns:p14="http://schemas.microsoft.com/office/powerpoint/2010/main" val="2428025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Reference Equality</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use the Not operator. We’re testing that player1 is not the same as player2, which is correct, these are both separate instances, so the test will still pass.</a:t>
            </a:r>
          </a:p>
          <a:p>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26</a:t>
            </a:fld>
            <a:endParaRPr lang="en-US" altLang="nl-BE"/>
          </a:p>
        </p:txBody>
      </p:sp>
    </p:spTree>
    <p:extLst>
      <p:ext uri="{BB962C8B-B14F-4D97-AF65-F5344CB8AC3E}">
        <p14:creationId xmlns:p14="http://schemas.microsoft.com/office/powerpoint/2010/main" val="3722095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27</a:t>
            </a:fld>
            <a:endParaRPr lang="en-US" altLang="nl-BE"/>
          </a:p>
        </p:txBody>
      </p:sp>
    </p:spTree>
    <p:extLst>
      <p:ext uri="{BB962C8B-B14F-4D97-AF65-F5344CB8AC3E}">
        <p14:creationId xmlns:p14="http://schemas.microsoft.com/office/powerpoint/2010/main" val="3178361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Numerical Equality</a:t>
            </a:r>
          </a:p>
          <a:p>
            <a:endParaRPr lang="nl-BE" dirty="0"/>
          </a:p>
          <a:p>
            <a:r>
              <a:rPr lang="en-US" sz="1200" kern="1200" dirty="0">
                <a:solidFill>
                  <a:schemeClr val="tx1"/>
                </a:solidFill>
                <a:effectLst/>
                <a:latin typeface="Times New Roman" pitchFamily="18" charset="0"/>
                <a:ea typeface="+mn-ea"/>
                <a:cs typeface="+mn-cs"/>
              </a:rPr>
              <a:t>We can also use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compare numerical values. We have this simple Calculator class and it's got a few methods We've got an </a:t>
            </a:r>
            <a:r>
              <a:rPr lang="en-US" sz="1200" kern="1200" dirty="0" err="1">
                <a:solidFill>
                  <a:schemeClr val="tx1"/>
                </a:solidFill>
                <a:effectLst/>
                <a:latin typeface="Times New Roman" pitchFamily="18" charset="0"/>
                <a:ea typeface="+mn-ea"/>
                <a:cs typeface="+mn-cs"/>
              </a:rPr>
              <a:t>AddInts</a:t>
            </a:r>
            <a:r>
              <a:rPr lang="en-US" sz="1200" kern="1200" dirty="0">
                <a:solidFill>
                  <a:schemeClr val="tx1"/>
                </a:solidFill>
                <a:effectLst/>
                <a:latin typeface="Times New Roman" pitchFamily="18" charset="0"/>
                <a:ea typeface="+mn-ea"/>
                <a:cs typeface="+mn-cs"/>
              </a:rPr>
              <a:t> method, which adds two </a:t>
            </a:r>
            <a:r>
              <a:rPr lang="en-US" sz="1200" kern="1200" dirty="0" err="1">
                <a:solidFill>
                  <a:schemeClr val="tx1"/>
                </a:solidFill>
                <a:effectLst/>
                <a:latin typeface="Times New Roman" pitchFamily="18" charset="0"/>
                <a:ea typeface="+mn-ea"/>
                <a:cs typeface="+mn-cs"/>
              </a:rPr>
              <a:t>ints</a:t>
            </a:r>
            <a:r>
              <a:rPr lang="en-US" sz="1200" kern="1200" dirty="0">
                <a:solidFill>
                  <a:schemeClr val="tx1"/>
                </a:solidFill>
                <a:effectLst/>
                <a:latin typeface="Times New Roman" pitchFamily="18" charset="0"/>
                <a:ea typeface="+mn-ea"/>
                <a:cs typeface="+mn-cs"/>
              </a:rPr>
              <a:t> and returns an int. We've also got an </a:t>
            </a:r>
            <a:r>
              <a:rPr lang="en-US" sz="1200" kern="1200" dirty="0" err="1">
                <a:solidFill>
                  <a:schemeClr val="tx1"/>
                </a:solidFill>
                <a:effectLst/>
                <a:latin typeface="Times New Roman" pitchFamily="18" charset="0"/>
                <a:ea typeface="+mn-ea"/>
                <a:cs typeface="+mn-cs"/>
              </a:rPr>
              <a:t>AddDoubles</a:t>
            </a:r>
            <a:r>
              <a:rPr lang="en-US" sz="1200" kern="1200" dirty="0">
                <a:solidFill>
                  <a:schemeClr val="tx1"/>
                </a:solidFill>
                <a:effectLst/>
                <a:latin typeface="Times New Roman" pitchFamily="18" charset="0"/>
                <a:ea typeface="+mn-ea"/>
                <a:cs typeface="+mn-cs"/>
              </a:rPr>
              <a:t> method which takes two doubles and returns the sum of two doubles. We've also got a Divide method which we'll be looking at later in this module when we look at exception handling. We've got a simple </a:t>
            </a:r>
            <a:r>
              <a:rPr lang="en-US" sz="1200" kern="1200" dirty="0" err="1">
                <a:solidFill>
                  <a:schemeClr val="tx1"/>
                </a:solidFill>
                <a:effectLst/>
                <a:latin typeface="Times New Roman" pitchFamily="18" charset="0"/>
                <a:ea typeface="+mn-ea"/>
                <a:cs typeface="+mn-cs"/>
              </a:rPr>
              <a:t>ShouldAddInts</a:t>
            </a:r>
            <a:r>
              <a:rPr lang="en-US" sz="1200" kern="1200" dirty="0">
                <a:solidFill>
                  <a:schemeClr val="tx1"/>
                </a:solidFill>
                <a:effectLst/>
                <a:latin typeface="Times New Roman" pitchFamily="18" charset="0"/>
                <a:ea typeface="+mn-ea"/>
                <a:cs typeface="+mn-cs"/>
              </a:rPr>
              <a:t> test, and we're calling the </a:t>
            </a:r>
            <a:r>
              <a:rPr lang="en-US" sz="1200" kern="1200" dirty="0" err="1">
                <a:solidFill>
                  <a:schemeClr val="tx1"/>
                </a:solidFill>
                <a:effectLst/>
                <a:latin typeface="Times New Roman" pitchFamily="18" charset="0"/>
                <a:ea typeface="+mn-ea"/>
                <a:cs typeface="+mn-cs"/>
              </a:rPr>
              <a:t>AddInts</a:t>
            </a:r>
            <a:r>
              <a:rPr lang="en-US" sz="1200" kern="1200" dirty="0">
                <a:solidFill>
                  <a:schemeClr val="tx1"/>
                </a:solidFill>
                <a:effectLst/>
                <a:latin typeface="Times New Roman" pitchFamily="18" charset="0"/>
                <a:ea typeface="+mn-ea"/>
                <a:cs typeface="+mn-cs"/>
              </a:rPr>
              <a:t> method and adding 1 and 2 together, so we expect the value to be 3. So that's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specifying an integer value.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28</a:t>
            </a:fld>
            <a:endParaRPr lang="en-US" altLang="nl-BE"/>
          </a:p>
        </p:txBody>
      </p:sp>
    </p:spTree>
    <p:extLst>
      <p:ext uri="{BB962C8B-B14F-4D97-AF65-F5344CB8AC3E}">
        <p14:creationId xmlns:p14="http://schemas.microsoft.com/office/powerpoint/2010/main" val="162451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Is.EqualTo().Within()</a:t>
            </a:r>
          </a:p>
          <a:p>
            <a:endParaRPr lang="nl-BE" dirty="0"/>
          </a:p>
          <a:p>
            <a:r>
              <a:rPr lang="en-US" sz="1200" kern="1200" dirty="0">
                <a:solidFill>
                  <a:schemeClr val="tx1"/>
                </a:solidFill>
                <a:effectLst/>
                <a:latin typeface="Times New Roman" pitchFamily="18" charset="0"/>
                <a:ea typeface="+mn-ea"/>
                <a:cs typeface="+mn-cs"/>
              </a:rPr>
              <a:t>Let's see what happens when we use floating point values. We’re just using the </a:t>
            </a:r>
            <a:r>
              <a:rPr lang="en-US" sz="1200" kern="1200" dirty="0" err="1">
                <a:solidFill>
                  <a:schemeClr val="tx1"/>
                </a:solidFill>
                <a:effectLst/>
                <a:latin typeface="Times New Roman" pitchFamily="18" charset="0"/>
                <a:ea typeface="+mn-ea"/>
                <a:cs typeface="+mn-cs"/>
              </a:rPr>
              <a:t>AddDoubles</a:t>
            </a:r>
            <a:r>
              <a:rPr lang="en-US" sz="1200" kern="1200" dirty="0">
                <a:solidFill>
                  <a:schemeClr val="tx1"/>
                </a:solidFill>
                <a:effectLst/>
                <a:latin typeface="Times New Roman" pitchFamily="18" charset="0"/>
                <a:ea typeface="+mn-ea"/>
                <a:cs typeface="+mn-cs"/>
              </a:rPr>
              <a:t> method instead, and we're adding the values 1.1 and 2.2. We’re saying we expect a value to be equal to 3.3, but when we run the test, it won’t pass. Because we're using floating point numbers, the expected value is 3.29999.  So, because we're using floating point values, we're not always going to get an exact value. So with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we can add a call to the Within method, and the Within method would allow us to specify a tolerance for our </a:t>
            </a:r>
            <a:r>
              <a:rPr lang="en-US" sz="1200" kern="1200" dirty="0" err="1">
                <a:solidFill>
                  <a:schemeClr val="tx1"/>
                </a:solidFill>
                <a:effectLst/>
                <a:latin typeface="Times New Roman" pitchFamily="18" charset="0"/>
                <a:ea typeface="+mn-ea"/>
                <a:cs typeface="+mn-cs"/>
              </a:rPr>
              <a:t>EqualTo</a:t>
            </a:r>
            <a:r>
              <a:rPr lang="en-US" sz="1200" kern="1200" dirty="0">
                <a:solidFill>
                  <a:schemeClr val="tx1"/>
                </a:solidFill>
                <a:effectLst/>
                <a:latin typeface="Times New Roman" pitchFamily="18" charset="0"/>
                <a:ea typeface="+mn-ea"/>
                <a:cs typeface="+mn-cs"/>
              </a:rPr>
              <a:t>. We're saying that we expect the result to be equal to 3.3, but we're going to allow a tolerance of + or - 0.01. If the result is between 3.29 and 3.31, this test should pass.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29</a:t>
            </a:fld>
            <a:endParaRPr lang="en-US" altLang="nl-BE"/>
          </a:p>
        </p:txBody>
      </p:sp>
    </p:spTree>
    <p:extLst>
      <p:ext uri="{BB962C8B-B14F-4D97-AF65-F5344CB8AC3E}">
        <p14:creationId xmlns:p14="http://schemas.microsoft.com/office/powerpoint/2010/main" val="2071083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Is.EqualTo().Within().Percent</a:t>
            </a:r>
          </a:p>
          <a:p>
            <a:endParaRPr lang="nl-BE" dirty="0"/>
          </a:p>
          <a:p>
            <a:r>
              <a:rPr lang="en-US" sz="1200" kern="1200" dirty="0">
                <a:solidFill>
                  <a:schemeClr val="tx1"/>
                </a:solidFill>
                <a:effectLst/>
                <a:latin typeface="Times New Roman" pitchFamily="18" charset="0"/>
                <a:ea typeface="+mn-ea"/>
                <a:cs typeface="+mn-cs"/>
              </a:rPr>
              <a:t>In addition to specifying an actual tolerance value, we can also specify it as a percentage. We're adding the values 50 and 50, so we should get 100 back, but notice the Assert  we're saying is equal to 101, which is clearly wrong. Because we're using the Within method  and specifying a value of 1 followed by the .Percent, we're saying that the tolerance  is 1%. So even though we're going to get 100 back, because our tolerance here is 1%, this test will actually pass. </a:t>
            </a:r>
          </a:p>
          <a:p>
            <a:endParaRPr lang="nl-BE"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One thing to be careful of when using the Within method is to be </a:t>
            </a:r>
            <a:r>
              <a:rPr lang="en-US" sz="1200" b="1" kern="1200" dirty="0">
                <a:solidFill>
                  <a:schemeClr val="tx1"/>
                </a:solidFill>
                <a:effectLst/>
                <a:latin typeface="Times New Roman" pitchFamily="18" charset="0"/>
                <a:ea typeface="+mn-ea"/>
                <a:cs typeface="+mn-cs"/>
              </a:rPr>
              <a:t>careful</a:t>
            </a:r>
            <a:r>
              <a:rPr lang="en-US" sz="1200" kern="1200" dirty="0">
                <a:solidFill>
                  <a:schemeClr val="tx1"/>
                </a:solidFill>
                <a:effectLst/>
                <a:latin typeface="Times New Roman" pitchFamily="18" charset="0"/>
                <a:ea typeface="+mn-ea"/>
                <a:cs typeface="+mn-cs"/>
              </a:rPr>
              <a:t> that we don't actually get passing tests when we should get failing tests because of incorrectly specified tolerance values. So if we're adding the values 1.1 and 2.2, but if we're checking that it's equal to 30, is clearly wrong.</a:t>
            </a:r>
            <a:r>
              <a:rPr lang="en-US" sz="1200" kern="1200" baseline="0" dirty="0">
                <a:solidFill>
                  <a:schemeClr val="tx1"/>
                </a:solidFill>
                <a:effectLst/>
                <a:latin typeface="Times New Roman" pitchFamily="18" charset="0"/>
                <a:ea typeface="+mn-ea"/>
                <a:cs typeface="+mn-cs"/>
              </a:rPr>
              <a:t> B</a:t>
            </a:r>
            <a:r>
              <a:rPr lang="en-US" sz="1200" kern="1200" dirty="0">
                <a:solidFill>
                  <a:schemeClr val="tx1"/>
                </a:solidFill>
                <a:effectLst/>
                <a:latin typeface="Times New Roman" pitchFamily="18" charset="0"/>
                <a:ea typeface="+mn-ea"/>
                <a:cs typeface="+mn-cs"/>
              </a:rPr>
              <a:t>ecause when</a:t>
            </a:r>
            <a:r>
              <a:rPr lang="en-US" sz="1200" kern="1200" baseline="0" dirty="0">
                <a:solidFill>
                  <a:schemeClr val="tx1"/>
                </a:solidFill>
                <a:effectLst/>
                <a:latin typeface="Times New Roman" pitchFamily="18" charset="0"/>
                <a:ea typeface="+mn-ea"/>
                <a:cs typeface="+mn-cs"/>
              </a:rPr>
              <a:t> we use a tolerance of 100, </a:t>
            </a:r>
            <a:r>
              <a:rPr lang="en-US" sz="1200" kern="1200" dirty="0">
                <a:solidFill>
                  <a:schemeClr val="tx1"/>
                </a:solidFill>
                <a:effectLst/>
                <a:latin typeface="Times New Roman" pitchFamily="18" charset="0"/>
                <a:ea typeface="+mn-ea"/>
                <a:cs typeface="+mn-cs"/>
              </a:rPr>
              <a:t>this means that the actual result can be anywhere from -70 to 130. It's always worth double-checking the tolerance values that we use when we use the Within method.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When we're working with numeric values, in addition to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there's a number of other useful shortcuts we can use. One of these is </a:t>
            </a:r>
            <a:r>
              <a:rPr lang="en-US" sz="1200" b="1" kern="1200" dirty="0" err="1">
                <a:solidFill>
                  <a:schemeClr val="tx1"/>
                </a:solidFill>
                <a:effectLst/>
                <a:latin typeface="Times New Roman" pitchFamily="18" charset="0"/>
                <a:ea typeface="+mn-ea"/>
                <a:cs typeface="+mn-cs"/>
              </a:rPr>
              <a:t>Is.Positive</a:t>
            </a:r>
            <a:r>
              <a:rPr lang="en-US" sz="1200" b="1" kern="1200" dirty="0">
                <a:solidFill>
                  <a:schemeClr val="tx1"/>
                </a:solidFill>
                <a:effectLst/>
                <a:latin typeface="Times New Roman" pitchFamily="18" charset="0"/>
                <a:ea typeface="+mn-ea"/>
                <a:cs typeface="+mn-cs"/>
              </a:rPr>
              <a:t>,</a:t>
            </a:r>
            <a:r>
              <a:rPr lang="en-US" sz="1200" kern="1200" dirty="0">
                <a:solidFill>
                  <a:schemeClr val="tx1"/>
                </a:solidFill>
                <a:effectLst/>
                <a:latin typeface="Times New Roman" pitchFamily="18" charset="0"/>
                <a:ea typeface="+mn-ea"/>
                <a:cs typeface="+mn-cs"/>
              </a:rPr>
              <a:t> so rather than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specifying a value, we can say is the number positive. Similarly, we can specify </a:t>
            </a:r>
            <a:r>
              <a:rPr lang="en-US" sz="1200" b="1" kern="1200" dirty="0" err="1">
                <a:solidFill>
                  <a:schemeClr val="tx1"/>
                </a:solidFill>
                <a:effectLst/>
                <a:latin typeface="Times New Roman" pitchFamily="18" charset="0"/>
                <a:ea typeface="+mn-ea"/>
                <a:cs typeface="+mn-cs"/>
              </a:rPr>
              <a:t>Is.Negative</a:t>
            </a:r>
            <a:r>
              <a:rPr lang="en-US" sz="1200" kern="1200" dirty="0">
                <a:solidFill>
                  <a:schemeClr val="tx1"/>
                </a:solidFill>
                <a:effectLst/>
                <a:latin typeface="Times New Roman" pitchFamily="18" charset="0"/>
                <a:ea typeface="+mn-ea"/>
                <a:cs typeface="+mn-cs"/>
              </a:rPr>
              <a:t> instead of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if we want to check that a number is not a number we can use the </a:t>
            </a:r>
            <a:r>
              <a:rPr lang="en-US" sz="1200" b="1" kern="1200" dirty="0" err="1">
                <a:solidFill>
                  <a:schemeClr val="tx1"/>
                </a:solidFill>
                <a:effectLst/>
                <a:latin typeface="Times New Roman" pitchFamily="18" charset="0"/>
                <a:ea typeface="+mn-ea"/>
                <a:cs typeface="+mn-cs"/>
              </a:rPr>
              <a:t>Is.NaN</a:t>
            </a:r>
            <a:r>
              <a:rPr lang="en-US" sz="1200" kern="1200" dirty="0">
                <a:solidFill>
                  <a:schemeClr val="tx1"/>
                </a:solidFill>
                <a:effectLst/>
                <a:latin typeface="Times New Roman" pitchFamily="18" charset="0"/>
                <a:ea typeface="+mn-ea"/>
                <a:cs typeface="+mn-cs"/>
              </a:rPr>
              <a:t>.</a:t>
            </a:r>
          </a:p>
          <a:p>
            <a:endParaRPr lang="nl-BE" b="1" dirty="0"/>
          </a:p>
          <a:p>
            <a:endParaRPr lang="nl-BE"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30</a:t>
            </a:fld>
            <a:endParaRPr lang="en-US" altLang="nl-BE"/>
          </a:p>
        </p:txBody>
      </p:sp>
    </p:spTree>
    <p:extLst>
      <p:ext uri="{BB962C8B-B14F-4D97-AF65-F5344CB8AC3E}">
        <p14:creationId xmlns:p14="http://schemas.microsoft.com/office/powerpoint/2010/main" val="391614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31</a:t>
            </a:fld>
            <a:endParaRPr lang="en-US" altLang="nl-BE"/>
          </a:p>
        </p:txBody>
      </p:sp>
    </p:spTree>
    <p:extLst>
      <p:ext uri="{BB962C8B-B14F-4D97-AF65-F5344CB8AC3E}">
        <p14:creationId xmlns:p14="http://schemas.microsoft.com/office/powerpoint/2010/main" val="22136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There's a number of ways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provides us methods to check the collection is as we expect it to be. We have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as before, and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 get some default </a:t>
            </a:r>
            <a:r>
              <a:rPr lang="en-US" sz="1200" kern="1200" dirty="0" err="1">
                <a:solidFill>
                  <a:schemeClr val="tx1"/>
                </a:solidFill>
                <a:effectLst/>
                <a:latin typeface="Times New Roman" pitchFamily="18" charset="0"/>
                <a:ea typeface="+mn-ea"/>
                <a:cs typeface="+mn-cs"/>
              </a:rPr>
              <a:t>StartingWeapons</a:t>
            </a:r>
            <a:r>
              <a:rPr lang="en-US" sz="1200" kern="1200" dirty="0">
                <a:solidFill>
                  <a:schemeClr val="tx1"/>
                </a:solidFill>
                <a:effectLst/>
                <a:latin typeface="Times New Roman" pitchFamily="18" charset="0"/>
                <a:ea typeface="+mn-ea"/>
                <a:cs typeface="+mn-cs"/>
              </a:rPr>
              <a:t>. The </a:t>
            </a:r>
            <a:r>
              <a:rPr lang="en-US" sz="1200" kern="1200" dirty="0" err="1">
                <a:solidFill>
                  <a:schemeClr val="tx1"/>
                </a:solidFill>
                <a:effectLst/>
                <a:latin typeface="Times New Roman" pitchFamily="18" charset="0"/>
                <a:ea typeface="+mn-ea"/>
                <a:cs typeface="+mn-cs"/>
              </a:rPr>
              <a:t>CreateStartingWeapons</a:t>
            </a:r>
            <a:r>
              <a:rPr lang="en-US" sz="1200" kern="1200" dirty="0">
                <a:solidFill>
                  <a:schemeClr val="tx1"/>
                </a:solidFill>
                <a:effectLst/>
                <a:latin typeface="Times New Roman" pitchFamily="18" charset="0"/>
                <a:ea typeface="+mn-ea"/>
                <a:cs typeface="+mn-cs"/>
              </a:rPr>
              <a:t> method where we create our list of weapons just represented as a list of strings.</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We get the default weapons, "Short Sword", "Short Bow", and "Long Bow". Let's look at some of the ways we can assert that this Weapons collection is as we expect it to be. </a:t>
            </a:r>
          </a:p>
          <a:p>
            <a:r>
              <a:rPr lang="nl-BE" sz="1200" kern="1200" dirty="0">
                <a:solidFill>
                  <a:schemeClr val="tx1"/>
                </a:solidFill>
                <a:effectLst/>
                <a:latin typeface="Times New Roman" pitchFamily="18" charset="0"/>
                <a:ea typeface="+mn-ea"/>
                <a:cs typeface="+mn-cs"/>
              </a:rPr>
              <a:t>In the test </a:t>
            </a:r>
            <a:r>
              <a:rPr lang="en-US" sz="1200" kern="1200" dirty="0">
                <a:solidFill>
                  <a:schemeClr val="tx1"/>
                </a:solidFill>
                <a:effectLst/>
                <a:latin typeface="Times New Roman" pitchFamily="18" charset="0"/>
                <a:ea typeface="+mn-ea"/>
                <a:cs typeface="+mn-cs"/>
              </a:rPr>
              <a:t>we want to check that the list of weapons here doesn't contain any empty strings. An empty string is obviously not a valid description for a weapon. So in this case, we can use the </a:t>
            </a:r>
            <a:r>
              <a:rPr lang="en-US" sz="1200" kern="1200" dirty="0" err="1">
                <a:solidFill>
                  <a:schemeClr val="tx1"/>
                </a:solidFill>
                <a:effectLst/>
                <a:latin typeface="Times New Roman" pitchFamily="18" charset="0"/>
                <a:ea typeface="+mn-ea"/>
                <a:cs typeface="+mn-cs"/>
              </a:rPr>
              <a:t>Is.All</a:t>
            </a:r>
            <a:r>
              <a:rPr lang="en-US" sz="1200" kern="1200" dirty="0">
                <a:solidFill>
                  <a:schemeClr val="tx1"/>
                </a:solidFill>
                <a:effectLst/>
                <a:latin typeface="Times New Roman" pitchFamily="18" charset="0"/>
                <a:ea typeface="+mn-ea"/>
                <a:cs typeface="+mn-cs"/>
              </a:rPr>
              <a:t> which will go through our collection of weapons and for each item in that collection make an assert against it. So each item in the Weapons collection should not be Empty.</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32</a:t>
            </a:fld>
            <a:endParaRPr lang="en-US" altLang="nl-BE"/>
          </a:p>
        </p:txBody>
      </p:sp>
    </p:spTree>
    <p:extLst>
      <p:ext uri="{BB962C8B-B14F-4D97-AF65-F5344CB8AC3E}">
        <p14:creationId xmlns:p14="http://schemas.microsoft.com/office/powerpoint/2010/main" val="130705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If we introduce an empty weapon in the method, our test now will fail because one of the items is empty. If any one of the items in the collection doesn't match the Empty check, the entire Assert will fail.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33</a:t>
            </a:fld>
            <a:endParaRPr lang="en-US" altLang="nl-BE"/>
          </a:p>
        </p:txBody>
      </p:sp>
    </p:spTree>
    <p:extLst>
      <p:ext uri="{BB962C8B-B14F-4D97-AF65-F5344CB8AC3E}">
        <p14:creationId xmlns:p14="http://schemas.microsoft.com/office/powerpoint/2010/main" val="2310770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If we want to check that a collection contains at least one instance of a specific item, we can use the </a:t>
            </a:r>
            <a:r>
              <a:rPr lang="en-US" sz="1200" b="1" kern="1200" dirty="0" err="1">
                <a:solidFill>
                  <a:schemeClr val="tx1"/>
                </a:solidFill>
                <a:effectLst/>
                <a:latin typeface="Times New Roman" pitchFamily="18" charset="0"/>
                <a:ea typeface="+mn-ea"/>
                <a:cs typeface="+mn-cs"/>
              </a:rPr>
              <a:t>Contains.Item</a:t>
            </a:r>
            <a:r>
              <a:rPr lang="en-US" sz="1200" kern="1200" dirty="0">
                <a:solidFill>
                  <a:schemeClr val="tx1"/>
                </a:solidFill>
                <a:effectLst/>
                <a:latin typeface="Times New Roman" pitchFamily="18" charset="0"/>
                <a:ea typeface="+mn-ea"/>
                <a:cs typeface="+mn-cs"/>
              </a:rPr>
              <a:t> method. So this Assert will pass if at least one of the items in the collection matches this "Long Bow" description.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34</a:t>
            </a:fld>
            <a:endParaRPr lang="en-US" altLang="nl-BE"/>
          </a:p>
        </p:txBody>
      </p:sp>
    </p:spTree>
    <p:extLst>
      <p:ext uri="{BB962C8B-B14F-4D97-AF65-F5344CB8AC3E}">
        <p14:creationId xmlns:p14="http://schemas.microsoft.com/office/powerpoint/2010/main" val="3699081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Enabling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Execution in Visual Studio</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Out of the box, the Visual Studio test runner doesn't recognize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 a testing framework, but we can add support to Visual Studio. There's a couple of ways we can do this.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The first is to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extension</a:t>
            </a:r>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To do this, simply go to the Tools menu in Visual Studio and head down to the </a:t>
            </a:r>
            <a:r>
              <a:rPr lang="en-US" sz="1200" b="1" kern="1200" dirty="0">
                <a:solidFill>
                  <a:schemeClr val="tx1"/>
                </a:solidFill>
                <a:effectLst/>
                <a:latin typeface="Times New Roman" pitchFamily="18" charset="0"/>
                <a:ea typeface="+mn-ea"/>
                <a:cs typeface="+mn-cs"/>
              </a:rPr>
              <a:t>Extensions </a:t>
            </a:r>
            <a:r>
              <a:rPr lang="en-US" sz="1200" kern="1200" dirty="0">
                <a:solidFill>
                  <a:schemeClr val="tx1"/>
                </a:solidFill>
                <a:effectLst/>
                <a:latin typeface="Times New Roman" pitchFamily="18" charset="0"/>
                <a:ea typeface="+mn-ea"/>
                <a:cs typeface="+mn-cs"/>
              </a:rPr>
              <a:t>menu option. You can search online and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3 Test Adapter</a:t>
            </a:r>
            <a:r>
              <a:rPr lang="en-US" sz="1200" kern="1200" dirty="0">
                <a:solidFill>
                  <a:schemeClr val="tx1"/>
                </a:solidFill>
                <a:effectLst/>
                <a:latin typeface="Times New Roman" pitchFamily="18" charset="0"/>
                <a:ea typeface="+mn-ea"/>
                <a:cs typeface="+mn-cs"/>
              </a:rPr>
              <a:t>. Using this Visual Studio extension approach, each developer in the team will need this extension installed into their copy of Visual Studio.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 an alternative, we can also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NuGet package</a:t>
            </a:r>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This approach means that we no longer need to use the Visual Studio extension, we can instead simply install this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NuGet package </a:t>
            </a:r>
            <a:r>
              <a:rPr lang="en-US" sz="1200" kern="1200" dirty="0">
                <a:solidFill>
                  <a:schemeClr val="tx1"/>
                </a:solidFill>
                <a:effectLst/>
                <a:latin typeface="Times New Roman" pitchFamily="18" charset="0"/>
                <a:ea typeface="+mn-ea"/>
                <a:cs typeface="+mn-cs"/>
              </a:rPr>
              <a:t>into the solution.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a:t>
            </a:fld>
            <a:endParaRPr lang="en-US" altLang="nl-BE"/>
          </a:p>
        </p:txBody>
      </p:sp>
    </p:spTree>
    <p:extLst>
      <p:ext uri="{BB962C8B-B14F-4D97-AF65-F5344CB8AC3E}">
        <p14:creationId xmlns:p14="http://schemas.microsoft.com/office/powerpoint/2010/main" val="269329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A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has Weapons and</a:t>
            </a:r>
            <a:r>
              <a:rPr lang="en-US" sz="1200" kern="1200" baseline="0" dirty="0">
                <a:solidFill>
                  <a:schemeClr val="tx1"/>
                </a:solidFill>
                <a:effectLst/>
                <a:latin typeface="Times New Roman" pitchFamily="18" charset="0"/>
                <a:ea typeface="+mn-ea"/>
                <a:cs typeface="+mn-cs"/>
              </a:rPr>
              <a:t> one of the weapons is </a:t>
            </a:r>
            <a:r>
              <a:rPr lang="en-US" sz="1200" kern="1200" dirty="0">
                <a:solidFill>
                  <a:schemeClr val="tx1"/>
                </a:solidFill>
                <a:effectLst/>
                <a:latin typeface="Times New Roman" pitchFamily="18" charset="0"/>
                <a:ea typeface="+mn-ea"/>
                <a:cs typeface="+mn-cs"/>
              </a:rPr>
              <a:t>a sword, "Short Sword". So if we want to check that at least one of these weapons is a sword, we could write a test, </a:t>
            </a:r>
            <a:r>
              <a:rPr lang="en-US" sz="1200" kern="1200" dirty="0" err="1">
                <a:solidFill>
                  <a:schemeClr val="tx1"/>
                </a:solidFill>
                <a:effectLst/>
                <a:latin typeface="Times New Roman" pitchFamily="18" charset="0"/>
                <a:ea typeface="+mn-ea"/>
                <a:cs typeface="+mn-cs"/>
              </a:rPr>
              <a:t>ShouldHaveAtLeastOneKindOfSword</a:t>
            </a:r>
            <a:r>
              <a:rPr lang="en-US" sz="1200" kern="1200" baseline="0" dirty="0">
                <a:solidFill>
                  <a:schemeClr val="tx1"/>
                </a:solidFill>
                <a:effectLst/>
                <a:latin typeface="Times New Roman" pitchFamily="18" charset="0"/>
                <a:ea typeface="+mn-ea"/>
                <a:cs typeface="+mn-cs"/>
              </a:rPr>
              <a:t> and </a:t>
            </a:r>
            <a:r>
              <a:rPr lang="en-US" sz="1200" kern="1200" dirty="0">
                <a:solidFill>
                  <a:schemeClr val="tx1"/>
                </a:solidFill>
                <a:effectLst/>
                <a:latin typeface="Times New Roman" pitchFamily="18" charset="0"/>
                <a:ea typeface="+mn-ea"/>
                <a:cs typeface="+mn-cs"/>
              </a:rPr>
              <a:t>use the </a:t>
            </a:r>
            <a:r>
              <a:rPr lang="en-US" sz="1200" b="1" kern="1200" dirty="0" err="1">
                <a:solidFill>
                  <a:schemeClr val="tx1"/>
                </a:solidFill>
                <a:effectLst/>
                <a:latin typeface="Times New Roman" pitchFamily="18" charset="0"/>
                <a:ea typeface="+mn-ea"/>
                <a:cs typeface="+mn-cs"/>
              </a:rPr>
              <a:t>Has.Some</a:t>
            </a:r>
            <a:r>
              <a:rPr lang="en-US" sz="1200" kern="1200" dirty="0">
                <a:solidFill>
                  <a:schemeClr val="tx1"/>
                </a:solidFill>
                <a:effectLst/>
                <a:latin typeface="Times New Roman" pitchFamily="18" charset="0"/>
                <a:ea typeface="+mn-ea"/>
                <a:cs typeface="+mn-cs"/>
              </a:rPr>
              <a:t> constraint, which will pass if any one of the items matches this constraint, which is checking that at least one of our weapons contains the word sword. </a:t>
            </a:r>
          </a:p>
          <a:p>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35</a:t>
            </a:fld>
            <a:endParaRPr lang="en-US" altLang="nl-BE"/>
          </a:p>
        </p:txBody>
      </p:sp>
    </p:spTree>
    <p:extLst>
      <p:ext uri="{BB962C8B-B14F-4D97-AF65-F5344CB8AC3E}">
        <p14:creationId xmlns:p14="http://schemas.microsoft.com/office/powerpoint/2010/main" val="2197472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36</a:t>
            </a:fld>
            <a:endParaRPr lang="en-US" altLang="nl-BE"/>
          </a:p>
        </p:txBody>
      </p:sp>
    </p:spTree>
    <p:extLst>
      <p:ext uri="{BB962C8B-B14F-4D97-AF65-F5344CB8AC3E}">
        <p14:creationId xmlns:p14="http://schemas.microsoft.com/office/powerpoint/2010/main" val="2563439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on Collections</a:t>
            </a:r>
          </a:p>
          <a:p>
            <a:endParaRPr lang="nl-BE" baseline="0" dirty="0"/>
          </a:p>
          <a:p>
            <a:r>
              <a:rPr lang="en-US" sz="1200" kern="1200" dirty="0">
                <a:solidFill>
                  <a:schemeClr val="tx1"/>
                </a:solidFill>
                <a:effectLst/>
                <a:latin typeface="Times New Roman" pitchFamily="18" charset="0"/>
                <a:ea typeface="+mn-ea"/>
                <a:cs typeface="+mn-cs"/>
              </a:rPr>
              <a:t>If we want to check that a collection has a specific number of certain items, we can use the </a:t>
            </a:r>
            <a:r>
              <a:rPr lang="en-US" sz="1200" kern="1200" dirty="0" err="1">
                <a:solidFill>
                  <a:schemeClr val="tx1"/>
                </a:solidFill>
                <a:effectLst/>
                <a:latin typeface="Times New Roman" pitchFamily="18" charset="0"/>
                <a:ea typeface="+mn-ea"/>
                <a:cs typeface="+mn-cs"/>
              </a:rPr>
              <a:t>Has.Exactly</a:t>
            </a:r>
            <a:r>
              <a:rPr lang="en-US" sz="1200" kern="1200" dirty="0">
                <a:solidFill>
                  <a:schemeClr val="tx1"/>
                </a:solidFill>
                <a:effectLst/>
                <a:latin typeface="Times New Roman" pitchFamily="18" charset="0"/>
                <a:ea typeface="+mn-ea"/>
                <a:cs typeface="+mn-cs"/>
              </a:rPr>
              <a:t> method and specify the count of the number of items we expect. Our list of weapons should have exactly two items that end with the word Bow, We have a "Short Bow" and a "Long Bow", so this test will pass, which it does. If we remove one of these bows, the test will now fail because we expected to have two bows, where now we've only got one.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37</a:t>
            </a:fld>
            <a:endParaRPr lang="en-US" altLang="nl-BE"/>
          </a:p>
        </p:txBody>
      </p:sp>
    </p:spTree>
    <p:extLst>
      <p:ext uri="{BB962C8B-B14F-4D97-AF65-F5344CB8AC3E}">
        <p14:creationId xmlns:p14="http://schemas.microsoft.com/office/powerpoint/2010/main" val="4250024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also want to check that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that we don't have more than one type of a given weapon,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use the </a:t>
            </a:r>
            <a:r>
              <a:rPr lang="en-US" sz="1200" kern="1200" dirty="0" err="1">
                <a:solidFill>
                  <a:schemeClr val="tx1"/>
                </a:solidFill>
                <a:effectLst/>
                <a:latin typeface="Times New Roman" pitchFamily="18" charset="0"/>
                <a:ea typeface="+mn-ea"/>
                <a:cs typeface="+mn-cs"/>
              </a:rPr>
              <a:t>Is.Unique</a:t>
            </a:r>
            <a:r>
              <a:rPr lang="en-US" sz="1200" kern="1200" dirty="0">
                <a:solidFill>
                  <a:schemeClr val="tx1"/>
                </a:solidFill>
                <a:effectLst/>
                <a:latin typeface="Times New Roman" pitchFamily="18" charset="0"/>
                <a:ea typeface="+mn-ea"/>
                <a:cs typeface="+mn-cs"/>
              </a:rPr>
              <a:t> constraint to check that all of the weapons for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are unique. If we run this test, it passes, but if we add another "Long Bow", our test now fails, because all of the items in the collection are no longer unique.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38</a:t>
            </a:fld>
            <a:endParaRPr lang="en-US" altLang="nl-BE"/>
          </a:p>
        </p:txBody>
      </p:sp>
    </p:spTree>
    <p:extLst>
      <p:ext uri="{BB962C8B-B14F-4D97-AF65-F5344CB8AC3E}">
        <p14:creationId xmlns:p14="http://schemas.microsoft.com/office/powerpoint/2010/main" val="47395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check that a collection doesn't contain a specific item, we can use the </a:t>
            </a:r>
            <a:r>
              <a:rPr lang="en-US" sz="1200" kern="1200" dirty="0" err="1">
                <a:solidFill>
                  <a:schemeClr val="tx1"/>
                </a:solidFill>
                <a:effectLst/>
                <a:latin typeface="Times New Roman" pitchFamily="18" charset="0"/>
                <a:ea typeface="+mn-ea"/>
                <a:cs typeface="+mn-cs"/>
              </a:rPr>
              <a:t>Has.None</a:t>
            </a:r>
            <a:r>
              <a:rPr lang="en-US" sz="1200" kern="1200" dirty="0">
                <a:solidFill>
                  <a:schemeClr val="tx1"/>
                </a:solidFill>
                <a:effectLst/>
                <a:latin typeface="Times New Roman" pitchFamily="18" charset="0"/>
                <a:ea typeface="+mn-ea"/>
                <a:cs typeface="+mn-cs"/>
              </a:rPr>
              <a:t> constraint, there should be no weapons that are equal to "Staff Of Wonder".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actually add a "Staff of Wonder", our test will fail.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39</a:t>
            </a:fld>
            <a:endParaRPr lang="en-US" altLang="nl-BE"/>
          </a:p>
        </p:txBody>
      </p:sp>
    </p:spTree>
    <p:extLst>
      <p:ext uri="{BB962C8B-B14F-4D97-AF65-F5344CB8AC3E}">
        <p14:creationId xmlns:p14="http://schemas.microsoft.com/office/powerpoint/2010/main" val="3622035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be explicit and check that the collection of default weapons contains exactly the correct items, we can use the </a:t>
            </a:r>
            <a:r>
              <a:rPr lang="en-US" sz="1200" kern="1200" dirty="0" err="1">
                <a:solidFill>
                  <a:schemeClr val="tx1"/>
                </a:solidFill>
                <a:effectLst/>
                <a:latin typeface="Times New Roman" pitchFamily="18" charset="0"/>
                <a:ea typeface="+mn-ea"/>
                <a:cs typeface="+mn-cs"/>
              </a:rPr>
              <a:t>Is.EquivalentTo</a:t>
            </a:r>
            <a:r>
              <a:rPr lang="en-US" sz="1200" kern="1200" dirty="0">
                <a:solidFill>
                  <a:schemeClr val="tx1"/>
                </a:solidFill>
                <a:effectLst/>
                <a:latin typeface="Times New Roman" pitchFamily="18" charset="0"/>
                <a:ea typeface="+mn-ea"/>
                <a:cs typeface="+mn-cs"/>
              </a:rPr>
              <a:t> method to check the list of weapons contains exactly the same elements as we expect. We've got a variable, </a:t>
            </a:r>
            <a:r>
              <a:rPr lang="en-US" sz="1200" kern="1200" dirty="0" err="1">
                <a:solidFill>
                  <a:schemeClr val="tx1"/>
                </a:solidFill>
                <a:effectLst/>
                <a:latin typeface="Times New Roman" pitchFamily="18" charset="0"/>
                <a:ea typeface="+mn-ea"/>
                <a:cs typeface="+mn-cs"/>
              </a:rPr>
              <a:t>expectedWeapons</a:t>
            </a:r>
            <a:r>
              <a:rPr lang="en-US" sz="1200" kern="1200" dirty="0">
                <a:solidFill>
                  <a:schemeClr val="tx1"/>
                </a:solidFill>
                <a:effectLst/>
                <a:latin typeface="Times New Roman" pitchFamily="18" charset="0"/>
                <a:ea typeface="+mn-ea"/>
                <a:cs typeface="+mn-cs"/>
              </a:rPr>
              <a:t>, and we're specifying all of the default weapons we expect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to have, but notice "Long Bow" comes first in </a:t>
            </a:r>
            <a:r>
              <a:rPr lang="en-US" sz="1200" kern="1200" dirty="0" err="1">
                <a:solidFill>
                  <a:schemeClr val="tx1"/>
                </a:solidFill>
                <a:effectLst/>
                <a:latin typeface="Times New Roman" pitchFamily="18" charset="0"/>
                <a:ea typeface="+mn-ea"/>
                <a:cs typeface="+mn-cs"/>
              </a:rPr>
              <a:t>expectedWeapons</a:t>
            </a:r>
            <a:r>
              <a:rPr lang="en-US" sz="1200" kern="1200" baseline="0" dirty="0">
                <a:solidFill>
                  <a:schemeClr val="tx1"/>
                </a:solidFill>
                <a:effectLst/>
                <a:latin typeface="Times New Roman" pitchFamily="18" charset="0"/>
                <a:ea typeface="+mn-ea"/>
                <a:cs typeface="+mn-cs"/>
              </a:rPr>
              <a:t> </a:t>
            </a:r>
            <a:r>
              <a:rPr lang="en-US" sz="1200" kern="1200" baseline="0" dirty="0" err="1">
                <a:solidFill>
                  <a:schemeClr val="tx1"/>
                </a:solidFill>
                <a:effectLst/>
                <a:latin typeface="Times New Roman" pitchFamily="18" charset="0"/>
                <a:ea typeface="+mn-ea"/>
                <a:cs typeface="+mn-cs"/>
              </a:rPr>
              <a:t>variabele</a:t>
            </a:r>
            <a:r>
              <a:rPr lang="en-US" sz="1200" kern="1200" dirty="0">
                <a:solidFill>
                  <a:schemeClr val="tx1"/>
                </a:solidFill>
                <a:effectLst/>
                <a:latin typeface="Times New Roman" pitchFamily="18" charset="0"/>
                <a:ea typeface="+mn-ea"/>
                <a:cs typeface="+mn-cs"/>
              </a:rPr>
              <a:t> and “Long Bow" comes last in</a:t>
            </a:r>
            <a:r>
              <a:rPr lang="en-US" sz="1200" kern="1200" baseline="0" dirty="0">
                <a:solidFill>
                  <a:schemeClr val="tx1"/>
                </a:solidFill>
                <a:effectLst/>
                <a:latin typeface="Times New Roman" pitchFamily="18" charset="0"/>
                <a:ea typeface="+mn-ea"/>
                <a:cs typeface="+mn-cs"/>
              </a:rPr>
              <a:t> the </a:t>
            </a:r>
            <a:r>
              <a:rPr lang="en-US" sz="1200" kern="1200" baseline="0" dirty="0" err="1">
                <a:solidFill>
                  <a:schemeClr val="tx1"/>
                </a:solidFill>
                <a:effectLst/>
                <a:latin typeface="Times New Roman" pitchFamily="18" charset="0"/>
                <a:ea typeface="+mn-ea"/>
                <a:cs typeface="+mn-cs"/>
              </a:rPr>
              <a:t>PlayerCharacter</a:t>
            </a:r>
            <a:r>
              <a:rPr lang="en-US" sz="1200" kern="1200" baseline="0" dirty="0">
                <a:solidFill>
                  <a:schemeClr val="tx1"/>
                </a:solidFill>
                <a:effectLst/>
                <a:latin typeface="Times New Roman" pitchFamily="18" charset="0"/>
                <a:ea typeface="+mn-ea"/>
                <a:cs typeface="+mn-cs"/>
              </a:rPr>
              <a:t> class</a:t>
            </a:r>
            <a:r>
              <a:rPr lang="en-US" sz="1200" kern="1200" dirty="0">
                <a:solidFill>
                  <a:schemeClr val="tx1"/>
                </a:solidFill>
                <a:effectLst/>
                <a:latin typeface="Times New Roman" pitchFamily="18" charset="0"/>
                <a:ea typeface="+mn-ea"/>
                <a:cs typeface="+mn-cs"/>
              </a:rPr>
              <a:t>. So the </a:t>
            </a:r>
            <a:r>
              <a:rPr lang="en-US" sz="1200" kern="1200" dirty="0" err="1">
                <a:solidFill>
                  <a:schemeClr val="tx1"/>
                </a:solidFill>
                <a:effectLst/>
                <a:latin typeface="Times New Roman" pitchFamily="18" charset="0"/>
                <a:ea typeface="+mn-ea"/>
                <a:cs typeface="+mn-cs"/>
              </a:rPr>
              <a:t>Is.EquivalentTo</a:t>
            </a:r>
            <a:r>
              <a:rPr lang="en-US" sz="1200" kern="1200" dirty="0">
                <a:solidFill>
                  <a:schemeClr val="tx1"/>
                </a:solidFill>
                <a:effectLst/>
                <a:latin typeface="Times New Roman" pitchFamily="18" charset="0"/>
                <a:ea typeface="+mn-ea"/>
                <a:cs typeface="+mn-cs"/>
              </a:rPr>
              <a:t> method won't check the order, it will just check that the items are equivalent.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were to remove one of these items and run the test again, our test will now fail because the list of items is not equivalent.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40</a:t>
            </a:fld>
            <a:endParaRPr lang="en-US" altLang="nl-BE"/>
          </a:p>
        </p:txBody>
      </p:sp>
    </p:spTree>
    <p:extLst>
      <p:ext uri="{BB962C8B-B14F-4D97-AF65-F5344CB8AC3E}">
        <p14:creationId xmlns:p14="http://schemas.microsoft.com/office/powerpoint/2010/main" val="3730523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Finally, if we want to check a collection is in order, we can use the </a:t>
            </a:r>
            <a:r>
              <a:rPr lang="en-US" sz="1200" kern="1200" dirty="0" err="1">
                <a:solidFill>
                  <a:schemeClr val="tx1"/>
                </a:solidFill>
                <a:effectLst/>
                <a:latin typeface="Times New Roman" pitchFamily="18" charset="0"/>
                <a:ea typeface="+mn-ea"/>
                <a:cs typeface="+mn-cs"/>
              </a:rPr>
              <a:t>Is.Ordered</a:t>
            </a:r>
            <a:r>
              <a:rPr lang="en-US" sz="1200" kern="1200" dirty="0">
                <a:solidFill>
                  <a:schemeClr val="tx1"/>
                </a:solidFill>
                <a:effectLst/>
                <a:latin typeface="Times New Roman" pitchFamily="18" charset="0"/>
                <a:ea typeface="+mn-ea"/>
                <a:cs typeface="+mn-cs"/>
              </a:rPr>
              <a:t> constraint, this will check that our list of weapons is in alphabetical order. And if we run the test, we can see that it fails, because our list here is not in alphabetical order. Let's fix this. So now our list is in alphabetical order, "Long Bow", "Short Bow", "Short Sword". If we run the test again, our test now passes because all of the items in our Weapons collection are ordered.</a:t>
            </a:r>
          </a:p>
          <a:p>
            <a:pPr marL="0" marR="0" indent="0" algn="l" defTabSz="914400" rtl="0" eaLnBrk="0" fontAlgn="base" latinLnBrk="0" hangingPunct="0">
              <a:lnSpc>
                <a:spcPct val="100000"/>
              </a:lnSpc>
              <a:spcBef>
                <a:spcPct val="30000"/>
              </a:spcBef>
              <a:spcAft>
                <a:spcPct val="0"/>
              </a:spcAft>
              <a:buClrTx/>
              <a:buSzTx/>
              <a:buFontTx/>
              <a:buNone/>
              <a:tabLst/>
              <a:defRPr/>
            </a:pPr>
            <a:endParaRPr lang="nl-BE" b="1"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41</a:t>
            </a:fld>
            <a:endParaRPr lang="en-US" altLang="nl-BE"/>
          </a:p>
        </p:txBody>
      </p:sp>
    </p:spTree>
    <p:extLst>
      <p:ext uri="{BB962C8B-B14F-4D97-AF65-F5344CB8AC3E}">
        <p14:creationId xmlns:p14="http://schemas.microsoft.com/office/powerpoint/2010/main" val="3887686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42</a:t>
            </a:fld>
            <a:endParaRPr lang="en-US" altLang="nl-BE"/>
          </a:p>
        </p:txBody>
      </p:sp>
    </p:spTree>
    <p:extLst>
      <p:ext uri="{BB962C8B-B14F-4D97-AF65-F5344CB8AC3E}">
        <p14:creationId xmlns:p14="http://schemas.microsoft.com/office/powerpoint/2010/main" val="164484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Asserting Exceptions Are Thrown</a:t>
            </a:r>
          </a:p>
          <a:p>
            <a:endParaRPr lang="en-US" dirty="0"/>
          </a:p>
          <a:p>
            <a:r>
              <a:rPr lang="en-US" dirty="0"/>
              <a:t>The final kind of Asserts we're going to look at in this module is how we check that our code throws the correct exceptions. </a:t>
            </a:r>
          </a:p>
          <a:p>
            <a:r>
              <a:rPr lang="en-US" dirty="0"/>
              <a:t>We're going to look at some tests against our Calculator class  that we saw earlier in the module, and we're going to test this Divide method. </a:t>
            </a:r>
          </a:p>
          <a:p>
            <a:r>
              <a:rPr lang="en-US" dirty="0"/>
              <a:t>The first test we're going to write is that it should error when we try and divide something by zero. </a:t>
            </a:r>
          </a:p>
          <a:p>
            <a:r>
              <a:rPr lang="en-US" dirty="0"/>
              <a:t>To check that a piece of code throws an exception, we still use the </a:t>
            </a:r>
            <a:r>
              <a:rPr lang="en-US" dirty="0" err="1"/>
              <a:t>Assert.That</a:t>
            </a:r>
            <a:r>
              <a:rPr lang="en-US" dirty="0"/>
              <a:t> method, but this looks a bit different now. </a:t>
            </a:r>
          </a:p>
          <a:p>
            <a:r>
              <a:rPr lang="en-US" b="1" dirty="0"/>
              <a:t>The first parameter is a delegate </a:t>
            </a:r>
            <a:r>
              <a:rPr lang="en-US" dirty="0"/>
              <a:t>to the code we want to execute that we expect to throw the exception. </a:t>
            </a:r>
          </a:p>
          <a:p>
            <a:r>
              <a:rPr lang="en-US" dirty="0"/>
              <a:t>We're saying when we call the Divide method with these parameters that we should throw an exception. </a:t>
            </a:r>
          </a:p>
          <a:p>
            <a:r>
              <a:rPr lang="en-US" dirty="0"/>
              <a:t>We're not specifying the type of exception that we want, we're just saying that if any exception is thrown, then our Asserts will pass. </a:t>
            </a:r>
          </a:p>
          <a:p>
            <a:endParaRPr lang="en-US" dirty="0"/>
          </a:p>
          <a:p>
            <a:endParaRPr lang="en-US" dirty="0"/>
          </a:p>
          <a:p>
            <a:r>
              <a:rPr lang="en-US" b="1" dirty="0"/>
              <a:t>New C# syntax: Lambda expressions</a:t>
            </a:r>
          </a:p>
          <a:p>
            <a:endParaRPr lang="en-US" dirty="0"/>
          </a:p>
          <a:p>
            <a:r>
              <a:rPr lang="en-US" dirty="0"/>
              <a:t>The first parameter in the ‘</a:t>
            </a:r>
            <a:r>
              <a:rPr lang="en-US" dirty="0" err="1"/>
              <a:t>Assert.That</a:t>
            </a:r>
            <a:r>
              <a:rPr lang="en-US" dirty="0"/>
              <a:t>’ method is a </a:t>
            </a:r>
            <a:r>
              <a:rPr lang="en-US" b="1" dirty="0"/>
              <a:t>delegate</a:t>
            </a:r>
            <a:r>
              <a:rPr lang="en-US" dirty="0"/>
              <a:t>. A delegate </a:t>
            </a:r>
            <a:r>
              <a:rPr lang="en-US" b="1" dirty="0"/>
              <a:t>is a type </a:t>
            </a:r>
            <a:r>
              <a:rPr lang="en-US" dirty="0"/>
              <a:t>(just like reference types and value types) </a:t>
            </a:r>
            <a:r>
              <a:rPr lang="en-US" b="1" dirty="0"/>
              <a:t>that encapsulates a method</a:t>
            </a:r>
            <a:r>
              <a:rPr lang="en-US" dirty="0"/>
              <a:t>. </a:t>
            </a:r>
          </a:p>
          <a:p>
            <a:r>
              <a:rPr lang="en-US" dirty="0"/>
              <a:t>A delegate variable/parameter can hold a reference to a method with a certain signature.</a:t>
            </a:r>
          </a:p>
          <a:p>
            <a:r>
              <a:rPr lang="en-US" dirty="0"/>
              <a:t>So the first parameter in the ‘</a:t>
            </a:r>
            <a:r>
              <a:rPr lang="en-US" dirty="0" err="1"/>
              <a:t>Assert.That</a:t>
            </a:r>
            <a:r>
              <a:rPr lang="en-US" dirty="0"/>
              <a:t>’ is </a:t>
            </a:r>
            <a:r>
              <a:rPr lang="en-US" b="1" dirty="0"/>
              <a:t>a reference to a method that will be executed </a:t>
            </a:r>
            <a:r>
              <a:rPr lang="en-US" dirty="0"/>
              <a:t>in the ‘That’ method.</a:t>
            </a:r>
          </a:p>
          <a:p>
            <a:endParaRPr lang="en-US" dirty="0"/>
          </a:p>
          <a:p>
            <a:r>
              <a:rPr lang="en-US" dirty="0"/>
              <a:t>What you see in the slide is a special form of a delegate: a </a:t>
            </a:r>
            <a:r>
              <a:rPr lang="en-US" b="1" dirty="0"/>
              <a:t>lambda expression</a:t>
            </a:r>
            <a:r>
              <a:rPr lang="en-US" dirty="0"/>
              <a:t>.</a:t>
            </a:r>
          </a:p>
          <a:p>
            <a:r>
              <a:rPr lang="en-US" dirty="0"/>
              <a:t>A lambda expression is an </a:t>
            </a:r>
            <a:r>
              <a:rPr lang="en-US" b="1" dirty="0"/>
              <a:t>anonymous function </a:t>
            </a:r>
            <a:r>
              <a:rPr lang="en-US" dirty="0"/>
              <a:t>(a method without a name) that you can use to create delegates on the spot.</a:t>
            </a:r>
          </a:p>
          <a:p>
            <a:r>
              <a:rPr lang="en-US" dirty="0"/>
              <a:t>The parameters of the method are on the left of the ‘=&gt;’ and the method body is on the right.</a:t>
            </a:r>
          </a:p>
          <a:p>
            <a:r>
              <a:rPr lang="en-US" dirty="0"/>
              <a:t>So basically we defined a method and passed it as a parameter in one go. </a:t>
            </a:r>
          </a:p>
          <a:p>
            <a:endParaRPr lang="en-US" dirty="0"/>
          </a:p>
          <a:p>
            <a:r>
              <a:rPr lang="en-US" dirty="0"/>
              <a:t>More info:</a:t>
            </a:r>
          </a:p>
          <a:p>
            <a:r>
              <a:rPr lang="en-US" dirty="0"/>
              <a:t>https://docs.microsoft.com/en-us/dotnet/csharp/programming-guide/statements-expressions-operators/lambda-expressions </a:t>
            </a:r>
          </a:p>
          <a:p>
            <a:r>
              <a:rPr lang="en-US" dirty="0"/>
              <a:t>http://www.tutorialsteacher.com/linq/linq-lambda-expression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43</a:t>
            </a:fld>
            <a:endParaRPr lang="en-US" altLang="nl-BE"/>
          </a:p>
        </p:txBody>
      </p:sp>
    </p:spTree>
    <p:extLst>
      <p:ext uri="{BB962C8B-B14F-4D97-AF65-F5344CB8AC3E}">
        <p14:creationId xmlns:p14="http://schemas.microsoft.com/office/powerpoint/2010/main" val="1926898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There's a subtle problem here. If we look at our Divide method, we can see that we get this </a:t>
            </a:r>
            <a:r>
              <a:rPr lang="en-US" dirty="0" err="1"/>
              <a:t>ArgumentOutOfRangeException</a:t>
            </a:r>
            <a:r>
              <a:rPr lang="en-US" dirty="0"/>
              <a:t> thrown if we pass in a value more than 100. We can see here that we're passing in a value of 200, so we're actually going to get the </a:t>
            </a:r>
            <a:r>
              <a:rPr lang="en-US" dirty="0" err="1"/>
              <a:t>ArgumentOutOfRangeException</a:t>
            </a:r>
            <a:r>
              <a:rPr lang="en-US" dirty="0"/>
              <a:t> thrown here as opposed to the </a:t>
            </a:r>
            <a:r>
              <a:rPr lang="en-US" dirty="0" err="1"/>
              <a:t>DivideByZero</a:t>
            </a:r>
            <a:r>
              <a:rPr lang="en-US" dirty="0"/>
              <a:t> exception that we're expecting in our test. So checking for any kind of exception is not usually a good idea. With </a:t>
            </a:r>
            <a:r>
              <a:rPr lang="en-US" dirty="0" err="1"/>
              <a:t>NUnit</a:t>
            </a:r>
            <a:r>
              <a:rPr lang="en-US" dirty="0"/>
              <a:t> we can use the </a:t>
            </a:r>
            <a:r>
              <a:rPr lang="en-US" dirty="0" err="1"/>
              <a:t>Throws.TypeOf</a:t>
            </a:r>
            <a:r>
              <a:rPr lang="en-US" dirty="0"/>
              <a:t> and then pass the type of exception that we're expecting, so here we're being a lot more explicit about the kind of exception that we want.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Our test is actually failing. We've expected a </a:t>
            </a:r>
            <a:r>
              <a:rPr lang="en-US" dirty="0" err="1"/>
              <a:t>DivideByZero</a:t>
            </a:r>
            <a:r>
              <a:rPr lang="en-US" dirty="0"/>
              <a:t> Exception, but we're actually getting an </a:t>
            </a:r>
            <a:r>
              <a:rPr lang="en-US" dirty="0" err="1"/>
              <a:t>ArgumentOutOfRangeException</a:t>
            </a:r>
            <a:r>
              <a:rPr lang="en-US" dirty="0"/>
              <a:t>, and that's because the value we've passed in is more than 100 so we're getting this </a:t>
            </a:r>
            <a:r>
              <a:rPr lang="en-US" dirty="0" err="1"/>
              <a:t>ArgumentOutOfRangeException</a:t>
            </a:r>
            <a:r>
              <a:rPr lang="en-US" dirty="0"/>
              <a:t> thrown.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44</a:t>
            </a:fld>
            <a:endParaRPr lang="en-US" altLang="nl-BE"/>
          </a:p>
        </p:txBody>
      </p:sp>
    </p:spTree>
    <p:extLst>
      <p:ext uri="{BB962C8B-B14F-4D97-AF65-F5344CB8AC3E}">
        <p14:creationId xmlns:p14="http://schemas.microsoft.com/office/powerpoint/2010/main" val="4647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a:t>
            </a:r>
            <a:r>
              <a:rPr lang="en-US" dirty="0" err="1"/>
              <a:t>PluralSight</a:t>
            </a:r>
            <a:r>
              <a:rPr lang="en-US" dirty="0"/>
              <a:t> course uses an example in .NET Core. We will be using classic .NET Framework.</a:t>
            </a:r>
          </a:p>
          <a:p>
            <a:r>
              <a:rPr lang="en-US" dirty="0"/>
              <a:t>In a classic .NET class library it is not necessary to add the </a:t>
            </a:r>
            <a:r>
              <a:rPr lang="en-US" i="1" dirty="0" err="1"/>
              <a:t>Microsoft.NET.Test.Sdk</a:t>
            </a:r>
            <a:r>
              <a:rPr lang="en-US" i="1" dirty="0"/>
              <a:t> </a:t>
            </a:r>
            <a:r>
              <a:rPr lang="en-US" dirty="0"/>
              <a:t>NuGet package.</a:t>
            </a:r>
          </a:p>
          <a:p>
            <a:endParaRPr lang="nl-BE" dirty="0"/>
          </a:p>
        </p:txBody>
      </p:sp>
      <p:sp>
        <p:nvSpPr>
          <p:cNvPr id="4" name="Tijdelijke aanduiding voor dianummer 3"/>
          <p:cNvSpPr>
            <a:spLocks noGrp="1"/>
          </p:cNvSpPr>
          <p:nvPr>
            <p:ph type="sldNum" sz="quarter" idx="5"/>
          </p:nvPr>
        </p:nvSpPr>
        <p:spPr/>
        <p:txBody>
          <a:bodyPr/>
          <a:lstStyle/>
          <a:p>
            <a:pPr>
              <a:defRPr/>
            </a:pPr>
            <a:fld id="{D289C186-7A08-4C98-870C-D452D54753CE}" type="slidenum">
              <a:rPr lang="en-US" altLang="nl-BE" smtClean="0"/>
              <a:pPr>
                <a:defRPr/>
              </a:pPr>
              <a:t>7</a:t>
            </a:fld>
            <a:endParaRPr lang="en-US" altLang="nl-BE"/>
          </a:p>
        </p:txBody>
      </p:sp>
    </p:spTree>
    <p:extLst>
      <p:ext uri="{BB962C8B-B14F-4D97-AF65-F5344CB8AC3E}">
        <p14:creationId xmlns:p14="http://schemas.microsoft.com/office/powerpoint/2010/main" val="691992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see that our first test was actually not testing the correct thing. We can fix this</a:t>
            </a:r>
            <a:r>
              <a:rPr lang="en-US" baseline="0" dirty="0"/>
              <a:t> by </a:t>
            </a:r>
            <a:r>
              <a:rPr lang="en-US" dirty="0"/>
              <a:t>passing 99. Our Divide method will throw the </a:t>
            </a:r>
            <a:r>
              <a:rPr lang="en-US" dirty="0" err="1"/>
              <a:t>DivideByZero</a:t>
            </a:r>
            <a:r>
              <a:rPr lang="en-US" dirty="0"/>
              <a:t> exception and our test will pass.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45</a:t>
            </a:fld>
            <a:endParaRPr lang="en-US" altLang="nl-BE"/>
          </a:p>
        </p:txBody>
      </p:sp>
    </p:spTree>
    <p:extLst>
      <p:ext uri="{BB962C8B-B14F-4D97-AF65-F5344CB8AC3E}">
        <p14:creationId xmlns:p14="http://schemas.microsoft.com/office/powerpoint/2010/main" val="3611711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write a test for this check for the value being more than 100. We'll start off with this version of the test, we're dividing a value more than 200, and we're not dividing by zero this time, and we're expecting an </a:t>
            </a:r>
            <a:r>
              <a:rPr lang="en-US" dirty="0" err="1"/>
              <a:t>ArgumentOutOfRangeException</a:t>
            </a:r>
            <a:r>
              <a:rPr lang="en-US" dirty="0"/>
              <a:t> because this value is more than 100. Our test passes, but there's also a subtle problem with this test.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46</a:t>
            </a:fld>
            <a:endParaRPr lang="en-US" altLang="nl-BE"/>
          </a:p>
        </p:txBody>
      </p:sp>
    </p:spTree>
    <p:extLst>
      <p:ext uri="{BB962C8B-B14F-4D97-AF65-F5344CB8AC3E}">
        <p14:creationId xmlns:p14="http://schemas.microsoft.com/office/powerpoint/2010/main" val="4182206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we look at our Divide method, there's a deliberate bug here, we're throwing an </a:t>
            </a:r>
            <a:r>
              <a:rPr lang="en-US" dirty="0" err="1"/>
              <a:t>ArgumentutOfRangeException</a:t>
            </a:r>
            <a:r>
              <a:rPr lang="en-US" dirty="0"/>
              <a:t> for the "by" parameter</a:t>
            </a:r>
            <a:r>
              <a:rPr lang="en-US" baseline="0" dirty="0"/>
              <a:t> (already changed to ‘value’ in the slide)</a:t>
            </a:r>
            <a:r>
              <a:rPr lang="en-US" dirty="0"/>
              <a:t>, when it should be for the value parameter. We could be more explicit still. We divide 200 by 2 as before, and as before we test </a:t>
            </a:r>
            <a:r>
              <a:rPr lang="en-US" dirty="0" err="1"/>
              <a:t>Throws.TypeOf</a:t>
            </a:r>
            <a:r>
              <a:rPr lang="en-US" dirty="0"/>
              <a:t>&lt;</a:t>
            </a:r>
            <a:r>
              <a:rPr lang="en-US" dirty="0" err="1"/>
              <a:t>ArgumentOutOfRangeException</a:t>
            </a:r>
            <a:r>
              <a:rPr lang="en-US" dirty="0"/>
              <a:t>&gt;, but this time we're going to use some additional functionality from </a:t>
            </a:r>
            <a:r>
              <a:rPr lang="en-US" dirty="0" err="1"/>
              <a:t>NUnit</a:t>
            </a:r>
            <a:r>
              <a:rPr lang="en-US" dirty="0"/>
              <a:t>. Using the .With property, we're going to add an additional constraint, We're going to use this Matches method, which allows us to specify the predicate. We're additionally checking that our </a:t>
            </a:r>
            <a:r>
              <a:rPr lang="en-US" dirty="0" err="1"/>
              <a:t>ArgumentOutOfRangeException</a:t>
            </a:r>
            <a:r>
              <a:rPr lang="en-US" dirty="0"/>
              <a:t> represented by this x parameter has a parameter name of Value. So if we run this it's going to fail because we are setting the parameter name incorrectly to by. We'll change it to the correct parameter name, which is value. Now our test is checking that we get an </a:t>
            </a:r>
            <a:r>
              <a:rPr lang="en-US" dirty="0" err="1"/>
              <a:t>ArgumentOutOfRangeException</a:t>
            </a:r>
            <a:r>
              <a:rPr lang="en-US" dirty="0"/>
              <a:t>, and the exception's </a:t>
            </a:r>
            <a:r>
              <a:rPr lang="en-US" dirty="0" err="1"/>
              <a:t>ParamName</a:t>
            </a:r>
            <a:r>
              <a:rPr lang="en-US" dirty="0"/>
              <a:t> property is == "value", and now we can see our test passes.</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47</a:t>
            </a:fld>
            <a:endParaRPr lang="en-US" altLang="nl-BE"/>
          </a:p>
        </p:txBody>
      </p:sp>
    </p:spTree>
    <p:extLst>
      <p:ext uri="{BB962C8B-B14F-4D97-AF65-F5344CB8AC3E}">
        <p14:creationId xmlns:p14="http://schemas.microsoft.com/office/powerpoint/2010/main" val="3043956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48</a:t>
            </a:fld>
            <a:endParaRPr lang="en-US" altLang="nl-BE"/>
          </a:p>
        </p:txBody>
      </p:sp>
    </p:spTree>
    <p:extLst>
      <p:ext uri="{BB962C8B-B14F-4D97-AF65-F5344CB8AC3E}">
        <p14:creationId xmlns:p14="http://schemas.microsoft.com/office/powerpoint/2010/main" val="694060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Assert Nulls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 get a default generated name, and this generated name comes from the </a:t>
            </a:r>
            <a:r>
              <a:rPr lang="en-US" sz="1200" kern="1200" dirty="0" err="1">
                <a:solidFill>
                  <a:schemeClr val="tx1"/>
                </a:solidFill>
                <a:effectLst/>
                <a:latin typeface="Times New Roman" pitchFamily="18" charset="0"/>
                <a:ea typeface="+mn-ea"/>
                <a:cs typeface="+mn-cs"/>
              </a:rPr>
              <a:t>GenerateName</a:t>
            </a:r>
            <a:r>
              <a:rPr lang="en-US" sz="1200" kern="1200" dirty="0">
                <a:solidFill>
                  <a:schemeClr val="tx1"/>
                </a:solidFill>
                <a:effectLst/>
                <a:latin typeface="Times New Roman" pitchFamily="18" charset="0"/>
                <a:ea typeface="+mn-ea"/>
                <a:cs typeface="+mn-cs"/>
              </a:rPr>
              <a:t> method, which just picks a random generated name from this list so we have some fantasy-sounding names here such as </a:t>
            </a:r>
            <a:r>
              <a:rPr lang="en-US" sz="1200" kern="1200" dirty="0" err="1">
                <a:solidFill>
                  <a:schemeClr val="tx1"/>
                </a:solidFill>
                <a:effectLst/>
                <a:latin typeface="Times New Roman" pitchFamily="18" charset="0"/>
                <a:ea typeface="+mn-ea"/>
                <a:cs typeface="+mn-cs"/>
              </a:rPr>
              <a:t>Shalnorr</a:t>
            </a:r>
            <a:r>
              <a:rPr lang="en-US" sz="1200" kern="1200" dirty="0">
                <a:solidFill>
                  <a:schemeClr val="tx1"/>
                </a:solidFill>
                <a:effectLst/>
                <a:latin typeface="Times New Roman" pitchFamily="18" charset="0"/>
                <a:ea typeface="+mn-ea"/>
                <a:cs typeface="+mn-cs"/>
              </a:rPr>
              <a:t>. In our test, we want to check that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that they should have a default random generated name, so in this case we want to check that the Name property of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isn't empty. So here we're using Is and applying the Not modifier because we're checking for inequality. We're then using the Empty property. We’re asserting that the string property Name is not empty. Let's run this, and it passes. </a:t>
            </a:r>
          </a:p>
          <a:p>
            <a:endParaRPr lang="nl-BE"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If we were to go into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and instead set the name to an empty string, if we run the test  it will fail because we expected a string not to be empty, but it was, in fact, empty. </a:t>
            </a:r>
            <a:endParaRPr lang="en-US" dirty="0"/>
          </a:p>
          <a:p>
            <a:endParaRPr lang="nl-BE"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49</a:t>
            </a:fld>
            <a:endParaRPr lang="en-US" altLang="nl-BE"/>
          </a:p>
        </p:txBody>
      </p:sp>
    </p:spTree>
    <p:extLst>
      <p:ext uri="{BB962C8B-B14F-4D97-AF65-F5344CB8AC3E}">
        <p14:creationId xmlns:p14="http://schemas.microsoft.com/office/powerpoint/2010/main" val="539828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err="1"/>
              <a:t>Assert</a:t>
            </a:r>
            <a:r>
              <a:rPr lang="nl-BE" b="1" dirty="0"/>
              <a:t> </a:t>
            </a:r>
            <a:r>
              <a:rPr lang="nl-BE" b="1" dirty="0" err="1"/>
              <a:t>Nulls</a:t>
            </a:r>
            <a:endParaRPr lang="nl-BE" b="1" dirty="0"/>
          </a:p>
          <a:p>
            <a:endParaRPr lang="nl-BE" dirty="0"/>
          </a:p>
          <a:p>
            <a:r>
              <a:rPr lang="en-US" sz="1200" kern="1200" dirty="0">
                <a:solidFill>
                  <a:schemeClr val="tx1"/>
                </a:solidFill>
                <a:effectLst/>
                <a:latin typeface="Times New Roman" pitchFamily="18" charset="0"/>
                <a:ea typeface="+mn-ea"/>
                <a:cs typeface="+mn-cs"/>
              </a:rPr>
              <a:t>If we want to check for </a:t>
            </a:r>
            <a:r>
              <a:rPr lang="en-US" sz="1200" kern="1200" dirty="0" err="1">
                <a:solidFill>
                  <a:schemeClr val="tx1"/>
                </a:solidFill>
                <a:effectLst/>
                <a:latin typeface="Times New Roman" pitchFamily="18" charset="0"/>
                <a:ea typeface="+mn-ea"/>
                <a:cs typeface="+mn-cs"/>
              </a:rPr>
              <a:t>Not.Null</a:t>
            </a:r>
            <a:r>
              <a:rPr lang="en-US" sz="1200" kern="1200" dirty="0">
                <a:solidFill>
                  <a:schemeClr val="tx1"/>
                </a:solidFill>
                <a:effectLst/>
                <a:latin typeface="Times New Roman" pitchFamily="18" charset="0"/>
                <a:ea typeface="+mn-ea"/>
                <a:cs typeface="+mn-cs"/>
              </a:rPr>
              <a:t> we could again apply the Not modifier and our test will now fail because we're saying the </a:t>
            </a:r>
            <a:r>
              <a:rPr lang="en-US" sz="1200" kern="1200" dirty="0" err="1">
                <a:solidFill>
                  <a:schemeClr val="tx1"/>
                </a:solidFill>
                <a:effectLst/>
                <a:latin typeface="Times New Roman" pitchFamily="18" charset="0"/>
                <a:ea typeface="+mn-ea"/>
                <a:cs typeface="+mn-cs"/>
              </a:rPr>
              <a:t>NickName</a:t>
            </a:r>
            <a:r>
              <a:rPr lang="en-US" sz="1200" kern="1200" dirty="0">
                <a:solidFill>
                  <a:schemeClr val="tx1"/>
                </a:solidFill>
                <a:effectLst/>
                <a:latin typeface="Times New Roman" pitchFamily="18" charset="0"/>
                <a:ea typeface="+mn-ea"/>
                <a:cs typeface="+mn-cs"/>
              </a:rPr>
              <a:t> should not be null when it actually is. Let's just fix that.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50</a:t>
            </a:fld>
            <a:endParaRPr lang="en-US" altLang="nl-BE"/>
          </a:p>
        </p:txBody>
      </p:sp>
    </p:spTree>
    <p:extLst>
      <p:ext uri="{BB962C8B-B14F-4D97-AF65-F5344CB8AC3E}">
        <p14:creationId xmlns:p14="http://schemas.microsoft.com/office/powerpoint/2010/main" val="3908228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BE" b="1" dirty="0" err="1"/>
              <a:t>Assert</a:t>
            </a:r>
            <a:r>
              <a:rPr lang="nl-BE" b="1" dirty="0"/>
              <a:t> </a:t>
            </a:r>
            <a:r>
              <a:rPr lang="nl-BE" b="1" dirty="0" err="1"/>
              <a:t>Booleans</a:t>
            </a:r>
            <a:endParaRPr lang="nl-BE" b="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can also check for Boolean values. So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we're going to set this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Boolean to true. So we can see here we're setting the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property to true. So if we run this, we can see now that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is assigned the default value of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True. Alternatively, we can use False here to check for a False Boolean value, and of course now this will fail because the value was expected to be False, but was, in fact, True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51</a:t>
            </a:fld>
            <a:endParaRPr lang="en-US" altLang="nl-BE"/>
          </a:p>
        </p:txBody>
      </p:sp>
    </p:spTree>
    <p:extLst>
      <p:ext uri="{BB962C8B-B14F-4D97-AF65-F5344CB8AC3E}">
        <p14:creationId xmlns:p14="http://schemas.microsoft.com/office/powerpoint/2010/main" val="345754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Asserting Strings</a:t>
            </a:r>
          </a:p>
          <a:p>
            <a:endParaRPr lang="en-US" dirty="0"/>
          </a:p>
          <a:p>
            <a:r>
              <a:rPr lang="en-US" dirty="0"/>
              <a:t>We can also assert on string values. </a:t>
            </a:r>
          </a:p>
          <a:p>
            <a:r>
              <a:rPr lang="en-US" dirty="0"/>
              <a:t>Once again, we've got this string with the contents of </a:t>
            </a:r>
            <a:r>
              <a:rPr lang="en-US" i="1" dirty="0"/>
              <a:t>Sarah</a:t>
            </a:r>
            <a:r>
              <a:rPr lang="en-US" dirty="0"/>
              <a:t>.</a:t>
            </a:r>
          </a:p>
          <a:p>
            <a:r>
              <a:rPr lang="en-US" dirty="0"/>
              <a:t> </a:t>
            </a:r>
          </a:p>
          <a:p>
            <a:r>
              <a:rPr lang="en-US" dirty="0"/>
              <a:t>We can use </a:t>
            </a:r>
            <a:r>
              <a:rPr lang="en-US" b="1" dirty="0" err="1"/>
              <a:t>Is.Empty</a:t>
            </a:r>
            <a:r>
              <a:rPr lang="en-US" b="1" dirty="0"/>
              <a:t> </a:t>
            </a:r>
            <a:r>
              <a:rPr lang="en-US" dirty="0"/>
              <a:t>to check if this string is empty. </a:t>
            </a:r>
          </a:p>
          <a:p>
            <a:r>
              <a:rPr lang="en-US" dirty="0"/>
              <a:t>And once again, we could use the </a:t>
            </a:r>
            <a:r>
              <a:rPr lang="en-US" b="1" dirty="0"/>
              <a:t>Not</a:t>
            </a:r>
            <a:r>
              <a:rPr lang="en-US" dirty="0"/>
              <a:t> modifier to check that a string isn't empty. </a:t>
            </a:r>
          </a:p>
          <a:p>
            <a:endParaRPr lang="en-US" dirty="0"/>
          </a:p>
          <a:p>
            <a:r>
              <a:rPr lang="en-US" dirty="0"/>
              <a:t>And just as we've done with numeric values, we can use </a:t>
            </a:r>
            <a:r>
              <a:rPr lang="en-US" b="1" dirty="0" err="1"/>
              <a:t>Is.EqualTo</a:t>
            </a:r>
            <a:r>
              <a:rPr lang="en-US" b="1" dirty="0"/>
              <a:t> </a:t>
            </a:r>
            <a:r>
              <a:rPr lang="en-US" dirty="0"/>
              <a:t>with string values. </a:t>
            </a:r>
          </a:p>
          <a:p>
            <a:r>
              <a:rPr lang="en-US" dirty="0"/>
              <a:t>But by default, the </a:t>
            </a:r>
            <a:r>
              <a:rPr lang="en-US" dirty="0" err="1"/>
              <a:t>EqualTo</a:t>
            </a:r>
            <a:r>
              <a:rPr lang="en-US" dirty="0"/>
              <a:t> method, when used with strings, is </a:t>
            </a:r>
            <a:r>
              <a:rPr lang="en-US" b="1" dirty="0"/>
              <a:t>case-sensitive</a:t>
            </a:r>
            <a:r>
              <a:rPr lang="en-US" dirty="0"/>
              <a:t>. If we want to specify that we don't care about the case, we can add the </a:t>
            </a:r>
            <a:r>
              <a:rPr lang="en-US" b="1" dirty="0" err="1"/>
              <a:t>IgnoreCase</a:t>
            </a:r>
            <a:r>
              <a:rPr lang="en-US" dirty="0"/>
              <a:t> modifier. </a:t>
            </a:r>
          </a:p>
          <a:p>
            <a:endParaRPr lang="en-US" dirty="0"/>
          </a:p>
          <a:p>
            <a:r>
              <a:rPr lang="en-US" dirty="0"/>
              <a:t>We can also check that a string does </a:t>
            </a:r>
            <a:r>
              <a:rPr lang="en-US" b="1" dirty="0" err="1"/>
              <a:t>StartWith</a:t>
            </a:r>
            <a:r>
              <a:rPr lang="en-US" dirty="0"/>
              <a:t> a specific substring or that it does end with a specific substring or that it does contain a specific substring. </a:t>
            </a:r>
          </a:p>
          <a:p>
            <a:r>
              <a:rPr lang="en-US" dirty="0"/>
              <a:t>Once again, we can use the </a:t>
            </a:r>
            <a:r>
              <a:rPr lang="en-US" b="1" dirty="0"/>
              <a:t>Not</a:t>
            </a:r>
            <a:r>
              <a:rPr lang="en-US" dirty="0"/>
              <a:t> modifier to check a string does not contain a specific substring. </a:t>
            </a:r>
          </a:p>
          <a:p>
            <a:r>
              <a:rPr lang="en-US" dirty="0"/>
              <a:t>As we've seen already, we can use the </a:t>
            </a:r>
            <a:r>
              <a:rPr lang="en-US" b="1" dirty="0"/>
              <a:t>And</a:t>
            </a:r>
            <a:r>
              <a:rPr lang="en-US" dirty="0"/>
              <a:t> modifier </a:t>
            </a:r>
            <a:r>
              <a:rPr lang="en-US" b="1" dirty="0"/>
              <a:t>to chain conditions</a:t>
            </a:r>
            <a:r>
              <a:rPr lang="en-US" dirty="0"/>
              <a:t>. </a:t>
            </a:r>
          </a:p>
          <a:p>
            <a:r>
              <a:rPr lang="en-US" dirty="0"/>
              <a:t>So here we're saying that the name starts with </a:t>
            </a:r>
            <a:r>
              <a:rPr lang="en-US" i="1" dirty="0"/>
              <a:t>Sa</a:t>
            </a:r>
            <a:r>
              <a:rPr lang="en-US" dirty="0"/>
              <a:t> and ends with </a:t>
            </a:r>
            <a:r>
              <a:rPr lang="en-US" i="1" dirty="0"/>
              <a:t>rah</a:t>
            </a:r>
            <a:r>
              <a:rPr lang="en-US" dirty="0"/>
              <a:t>. </a:t>
            </a:r>
          </a:p>
          <a:p>
            <a:r>
              <a:rPr lang="en-US" dirty="0"/>
              <a:t>In addition to the logical And modifier, we've also got a logical </a:t>
            </a:r>
            <a:r>
              <a:rPr lang="en-US" b="1" dirty="0"/>
              <a:t>Or</a:t>
            </a:r>
            <a:r>
              <a:rPr lang="en-US" dirty="0"/>
              <a:t> modifier. so this assert would pass if it starts with </a:t>
            </a:r>
            <a:r>
              <a:rPr lang="en-US" i="1" dirty="0" err="1"/>
              <a:t>xyz</a:t>
            </a:r>
            <a:r>
              <a:rPr lang="en-US" dirty="0"/>
              <a:t>, which it doesn't or if it ends with </a:t>
            </a:r>
            <a:r>
              <a:rPr lang="en-US" i="1" dirty="0"/>
              <a:t>rah</a:t>
            </a:r>
            <a:r>
              <a:rPr lang="en-US" dirty="0"/>
              <a:t>, which it does.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52</a:t>
            </a:fld>
            <a:endParaRPr lang="en-US" altLang="nl-BE"/>
          </a:p>
        </p:txBody>
      </p:sp>
    </p:spTree>
    <p:extLst>
      <p:ext uri="{BB962C8B-B14F-4D97-AF65-F5344CB8AC3E}">
        <p14:creationId xmlns:p14="http://schemas.microsoft.com/office/powerpoint/2010/main" val="1197723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with Ranges</a:t>
            </a:r>
          </a:p>
          <a:p>
            <a:endParaRPr lang="nl-BE" baseline="0" dirty="0"/>
          </a:p>
          <a:p>
            <a:r>
              <a:rPr lang="en-US" sz="1200" kern="1200" dirty="0">
                <a:solidFill>
                  <a:schemeClr val="tx1"/>
                </a:solidFill>
                <a:effectLst/>
                <a:latin typeface="Times New Roman" pitchFamily="18" charset="0"/>
                <a:ea typeface="+mn-ea"/>
                <a:cs typeface="+mn-cs"/>
              </a:rPr>
              <a:t>In addition to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check that the value is as we expect it to be and perhaps with some tolerance, we could also check that a value falls within a specific range. </a:t>
            </a:r>
          </a:p>
          <a:p>
            <a:r>
              <a:rPr lang="en-US" sz="1200" kern="1200" dirty="0">
                <a:solidFill>
                  <a:schemeClr val="tx1"/>
                </a:solidFill>
                <a:effectLst/>
                <a:latin typeface="Times New Roman" pitchFamily="18" charset="0"/>
                <a:ea typeface="+mn-ea"/>
                <a:cs typeface="+mn-cs"/>
              </a:rPr>
              <a:t>We have a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class, and this represents a player in a fantasy role-playing game. We have a number of properties  such as Health, a list of weapons they might have, and we have a couple of public methods here, Sleep and </a:t>
            </a:r>
            <a:r>
              <a:rPr lang="en-US" sz="1200" kern="1200" dirty="0" err="1">
                <a:solidFill>
                  <a:schemeClr val="tx1"/>
                </a:solidFill>
                <a:effectLst/>
                <a:latin typeface="Times New Roman" pitchFamily="18" charset="0"/>
                <a:ea typeface="+mn-ea"/>
                <a:cs typeface="+mn-cs"/>
              </a:rPr>
              <a:t>TakeDamage</a:t>
            </a:r>
            <a:r>
              <a:rPr lang="en-US" sz="1200" kern="1200" dirty="0">
                <a:solidFill>
                  <a:schemeClr val="tx1"/>
                </a:solidFill>
                <a:effectLst/>
                <a:latin typeface="Times New Roman" pitchFamily="18" charset="0"/>
                <a:ea typeface="+mn-ea"/>
                <a:cs typeface="+mn-cs"/>
              </a:rPr>
              <a:t>. Notice in this Sleep method, when it's called we'll get his </a:t>
            </a:r>
            <a:r>
              <a:rPr lang="en-US" sz="1200" kern="1200" dirty="0" err="1">
                <a:solidFill>
                  <a:schemeClr val="tx1"/>
                </a:solidFill>
                <a:effectLst/>
                <a:latin typeface="Times New Roman" pitchFamily="18" charset="0"/>
                <a:ea typeface="+mn-ea"/>
                <a:cs typeface="+mn-cs"/>
              </a:rPr>
              <a:t>healthIncrease</a:t>
            </a:r>
            <a:r>
              <a:rPr lang="en-US" sz="1200" kern="1200" dirty="0">
                <a:solidFill>
                  <a:schemeClr val="tx1"/>
                </a:solidFill>
                <a:effectLst/>
                <a:latin typeface="Times New Roman" pitchFamily="18" charset="0"/>
                <a:ea typeface="+mn-ea"/>
                <a:cs typeface="+mn-cs"/>
              </a:rPr>
              <a:t> to the player's health and when the player sleeps, the amount of health that they get back, so they'll get between an additional 1 and 100 health points back.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53</a:t>
            </a:fld>
            <a:endParaRPr lang="en-US" altLang="nl-BE"/>
          </a:p>
        </p:txBody>
      </p:sp>
    </p:spTree>
    <p:extLst>
      <p:ext uri="{BB962C8B-B14F-4D97-AF65-F5344CB8AC3E}">
        <p14:creationId xmlns:p14="http://schemas.microsoft.com/office/powerpoint/2010/main" val="3885646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with Ranges</a:t>
            </a:r>
          </a:p>
          <a:p>
            <a:endParaRPr lang="nl-BE" dirty="0"/>
          </a:p>
          <a:p>
            <a:r>
              <a:rPr lang="en-US" sz="1200" kern="1200" dirty="0">
                <a:solidFill>
                  <a:schemeClr val="tx1"/>
                </a:solidFill>
                <a:effectLst/>
                <a:latin typeface="Times New Roman" pitchFamily="18" charset="0"/>
                <a:ea typeface="+mn-ea"/>
                <a:cs typeface="+mn-cs"/>
              </a:rPr>
              <a:t>We’re creating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and setting its initial health to 100. We're calling Sleep in our System Under Test, and we want to make some </a:t>
            </a:r>
            <a:r>
              <a:rPr lang="en-US" sz="1200" kern="1200" dirty="0" err="1">
                <a:solidFill>
                  <a:schemeClr val="tx1"/>
                </a:solidFill>
                <a:effectLst/>
                <a:latin typeface="Times New Roman" pitchFamily="18" charset="0"/>
                <a:ea typeface="+mn-ea"/>
                <a:cs typeface="+mn-cs"/>
              </a:rPr>
              <a:t>assertation</a:t>
            </a:r>
            <a:r>
              <a:rPr lang="en-US" sz="1200" kern="1200" dirty="0">
                <a:solidFill>
                  <a:schemeClr val="tx1"/>
                </a:solidFill>
                <a:effectLst/>
                <a:latin typeface="Times New Roman" pitchFamily="18" charset="0"/>
                <a:ea typeface="+mn-ea"/>
                <a:cs typeface="+mn-cs"/>
              </a:rPr>
              <a:t> on the resulting health of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Because we get a random increase, we don't know exactly what this result in health would be, so instead we can use ranges here. Rather than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we're using the </a:t>
            </a:r>
            <a:r>
              <a:rPr lang="en-US" sz="1200" kern="1200" dirty="0" err="1">
                <a:solidFill>
                  <a:schemeClr val="tx1"/>
                </a:solidFill>
                <a:effectLst/>
                <a:latin typeface="Times New Roman" pitchFamily="18" charset="0"/>
                <a:ea typeface="+mn-ea"/>
                <a:cs typeface="+mn-cs"/>
              </a:rPr>
              <a:t>Is.GreaterThan</a:t>
            </a:r>
            <a:r>
              <a:rPr lang="en-US" sz="1200" kern="1200" dirty="0">
                <a:solidFill>
                  <a:schemeClr val="tx1"/>
                </a:solidFill>
                <a:effectLst/>
                <a:latin typeface="Times New Roman" pitchFamily="18" charset="0"/>
                <a:ea typeface="+mn-ea"/>
                <a:cs typeface="+mn-cs"/>
              </a:rPr>
              <a:t> method. As its name suggests we can supply a value and this will assert that the value is more than 100, so in this case it should be 101 or greater.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54</a:t>
            </a:fld>
            <a:endParaRPr lang="en-US" altLang="nl-BE"/>
          </a:p>
        </p:txBody>
      </p:sp>
    </p:spTree>
    <p:extLst>
      <p:ext uri="{BB962C8B-B14F-4D97-AF65-F5344CB8AC3E}">
        <p14:creationId xmlns:p14="http://schemas.microsoft.com/office/powerpoint/2010/main" val="65412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scope: Running Tests at the Command Line.</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8</a:t>
            </a:fld>
            <a:endParaRPr lang="en-US" altLang="nl-BE"/>
          </a:p>
        </p:txBody>
      </p:sp>
    </p:spTree>
    <p:extLst>
      <p:ext uri="{BB962C8B-B14F-4D97-AF65-F5344CB8AC3E}">
        <p14:creationId xmlns:p14="http://schemas.microsoft.com/office/powerpoint/2010/main" val="4861291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with Ranges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This test doesn't really capture the fact that this should get between 1 and 100 health back, which is saying as long it's greater than 100 this test will pass. So if we made a typo in our the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class in the Sleep method, and say we made the</a:t>
            </a:r>
            <a:r>
              <a:rPr lang="en-US" sz="1200" kern="1200" baseline="0" dirty="0">
                <a:solidFill>
                  <a:schemeClr val="tx1"/>
                </a:solidFill>
                <a:effectLst/>
                <a:latin typeface="Times New Roman" pitchFamily="18" charset="0"/>
                <a:ea typeface="+mn-ea"/>
                <a:cs typeface="+mn-cs"/>
              </a:rPr>
              <a:t> 101</a:t>
            </a:r>
            <a:r>
              <a:rPr lang="en-US" sz="1200" kern="1200" dirty="0">
                <a:solidFill>
                  <a:schemeClr val="tx1"/>
                </a:solidFill>
                <a:effectLst/>
                <a:latin typeface="Times New Roman" pitchFamily="18" charset="0"/>
                <a:ea typeface="+mn-ea"/>
                <a:cs typeface="+mn-cs"/>
              </a:rPr>
              <a:t> 1010 in the </a:t>
            </a:r>
            <a:r>
              <a:rPr lang="en-US" sz="1200" kern="1200" dirty="0" err="1">
                <a:solidFill>
                  <a:schemeClr val="tx1"/>
                </a:solidFill>
                <a:effectLst/>
                <a:latin typeface="Times New Roman" pitchFamily="18" charset="0"/>
                <a:ea typeface="+mn-ea"/>
                <a:cs typeface="+mn-cs"/>
              </a:rPr>
              <a:t>rnd.Next</a:t>
            </a:r>
            <a:r>
              <a:rPr lang="en-US" sz="1200" kern="1200" dirty="0">
                <a:solidFill>
                  <a:schemeClr val="tx1"/>
                </a:solidFill>
                <a:effectLst/>
                <a:latin typeface="Times New Roman" pitchFamily="18" charset="0"/>
                <a:ea typeface="+mn-ea"/>
                <a:cs typeface="+mn-cs"/>
              </a:rPr>
              <a:t> statement, then our test here will still always pass, but we haven't checked the upper bound here.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As an alternative to the </a:t>
            </a:r>
            <a:r>
              <a:rPr lang="en-US" sz="1200" kern="1200" dirty="0" err="1">
                <a:solidFill>
                  <a:schemeClr val="tx1"/>
                </a:solidFill>
                <a:effectLst/>
                <a:latin typeface="Times New Roman" pitchFamily="18" charset="0"/>
                <a:ea typeface="+mn-ea"/>
                <a:cs typeface="+mn-cs"/>
              </a:rPr>
              <a:t>GreaterThan</a:t>
            </a:r>
            <a:r>
              <a:rPr lang="en-US" sz="1200" kern="1200" dirty="0">
                <a:solidFill>
                  <a:schemeClr val="tx1"/>
                </a:solidFill>
                <a:effectLst/>
                <a:latin typeface="Times New Roman" pitchFamily="18" charset="0"/>
                <a:ea typeface="+mn-ea"/>
                <a:cs typeface="+mn-cs"/>
              </a:rPr>
              <a:t>, if we want to check that a value falls within a specific range, we can instead use the </a:t>
            </a:r>
            <a:r>
              <a:rPr lang="en-US" sz="1200" kern="1200" dirty="0" err="1">
                <a:solidFill>
                  <a:schemeClr val="tx1"/>
                </a:solidFill>
                <a:effectLst/>
                <a:latin typeface="Times New Roman" pitchFamily="18" charset="0"/>
                <a:ea typeface="+mn-ea"/>
                <a:cs typeface="+mn-cs"/>
              </a:rPr>
              <a:t>Is.InRange</a:t>
            </a:r>
            <a:r>
              <a:rPr lang="en-US" sz="1200" kern="1200" dirty="0">
                <a:solidFill>
                  <a:schemeClr val="tx1"/>
                </a:solidFill>
                <a:effectLst/>
                <a:latin typeface="Times New Roman" pitchFamily="18" charset="0"/>
                <a:ea typeface="+mn-ea"/>
                <a:cs typeface="+mn-cs"/>
              </a:rPr>
              <a:t> method.</a:t>
            </a:r>
            <a:r>
              <a:rPr lang="en-US" sz="1200" kern="1200" baseline="0" dirty="0">
                <a:solidFill>
                  <a:schemeClr val="tx1"/>
                </a:solidFill>
                <a:effectLst/>
                <a:latin typeface="Times New Roman" pitchFamily="18" charset="0"/>
                <a:ea typeface="+mn-ea"/>
                <a:cs typeface="+mn-cs"/>
              </a:rPr>
              <a:t> T</a:t>
            </a:r>
            <a:r>
              <a:rPr lang="en-US" sz="1200" kern="1200" dirty="0">
                <a:solidFill>
                  <a:schemeClr val="tx1"/>
                </a:solidFill>
                <a:effectLst/>
                <a:latin typeface="Times New Roman" pitchFamily="18" charset="0"/>
                <a:ea typeface="+mn-ea"/>
                <a:cs typeface="+mn-cs"/>
              </a:rPr>
              <a:t>his method takes the lower bound and the upper bound of the range, inclusive that we want to check. We're saying the resultant health should be between 101 and 200. If it's less than 101 or greater than 200 our test will fail.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There's a number of other ways we can use range-related Asserts in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So, for example, we could use the </a:t>
            </a:r>
            <a:r>
              <a:rPr lang="en-US" sz="1200" b="1" kern="1200" dirty="0" err="1">
                <a:solidFill>
                  <a:schemeClr val="tx1"/>
                </a:solidFill>
                <a:effectLst/>
                <a:latin typeface="Times New Roman" pitchFamily="18" charset="0"/>
                <a:ea typeface="+mn-ea"/>
                <a:cs typeface="+mn-cs"/>
              </a:rPr>
              <a:t>Is.GreaterThanOrEqualTo</a:t>
            </a:r>
            <a:r>
              <a:rPr lang="en-US" sz="1200" kern="1200" dirty="0">
                <a:solidFill>
                  <a:schemeClr val="tx1"/>
                </a:solidFill>
                <a:effectLst/>
                <a:latin typeface="Times New Roman" pitchFamily="18" charset="0"/>
                <a:ea typeface="+mn-ea"/>
                <a:cs typeface="+mn-cs"/>
              </a:rPr>
              <a:t>, so our Assert will pass if the value is greater than or equal to the value we specify. We can use </a:t>
            </a:r>
            <a:r>
              <a:rPr lang="en-US" sz="1200" b="1" kern="1200" dirty="0" err="1">
                <a:solidFill>
                  <a:schemeClr val="tx1"/>
                </a:solidFill>
                <a:effectLst/>
                <a:latin typeface="Times New Roman" pitchFamily="18" charset="0"/>
                <a:ea typeface="+mn-ea"/>
                <a:cs typeface="+mn-cs"/>
              </a:rPr>
              <a:t>Is.LessThan</a:t>
            </a:r>
            <a:r>
              <a:rPr lang="en-US" sz="1200" kern="1200" dirty="0">
                <a:solidFill>
                  <a:schemeClr val="tx1"/>
                </a:solidFill>
                <a:effectLst/>
                <a:latin typeface="Times New Roman" pitchFamily="18" charset="0"/>
                <a:ea typeface="+mn-ea"/>
                <a:cs typeface="+mn-cs"/>
              </a:rPr>
              <a:t> to check for the value </a:t>
            </a:r>
            <a:r>
              <a:rPr lang="en-US" sz="1200" i="1" kern="1200" dirty="0" err="1">
                <a:solidFill>
                  <a:schemeClr val="tx1"/>
                </a:solidFill>
                <a:effectLst/>
                <a:latin typeface="Times New Roman" pitchFamily="18" charset="0"/>
                <a:ea typeface="+mn-ea"/>
                <a:cs typeface="+mn-cs"/>
              </a:rPr>
              <a:t>Is.LessTha</a:t>
            </a:r>
            <a:r>
              <a:rPr lang="en-US" sz="1200" kern="1200" dirty="0" err="1">
                <a:solidFill>
                  <a:schemeClr val="tx1"/>
                </a:solidFill>
                <a:effectLst/>
                <a:latin typeface="Times New Roman" pitchFamily="18" charset="0"/>
                <a:ea typeface="+mn-ea"/>
                <a:cs typeface="+mn-cs"/>
              </a:rPr>
              <a:t>n</a:t>
            </a:r>
            <a:r>
              <a:rPr lang="en-US" sz="1200" kern="1200" dirty="0">
                <a:solidFill>
                  <a:schemeClr val="tx1"/>
                </a:solidFill>
                <a:effectLst/>
                <a:latin typeface="Times New Roman" pitchFamily="18" charset="0"/>
                <a:ea typeface="+mn-ea"/>
                <a:cs typeface="+mn-cs"/>
              </a:rPr>
              <a:t> a value, and it's accompanying </a:t>
            </a:r>
            <a:r>
              <a:rPr lang="en-US" sz="1200" b="1" kern="1200" dirty="0" err="1">
                <a:solidFill>
                  <a:schemeClr val="tx1"/>
                </a:solidFill>
                <a:effectLst/>
                <a:latin typeface="Times New Roman" pitchFamily="18" charset="0"/>
                <a:ea typeface="+mn-ea"/>
                <a:cs typeface="+mn-cs"/>
              </a:rPr>
              <a:t>Is.LessThanOrEqualTo</a:t>
            </a:r>
            <a:r>
              <a:rPr lang="en-US" sz="1200" kern="1200" dirty="0">
                <a:solidFill>
                  <a:schemeClr val="tx1"/>
                </a:solidFill>
                <a:effectLst/>
                <a:latin typeface="Times New Roman" pitchFamily="18" charset="0"/>
                <a:ea typeface="+mn-ea"/>
                <a:cs typeface="+mn-cs"/>
              </a:rPr>
              <a:t> method.</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55</a:t>
            </a:fld>
            <a:endParaRPr lang="en-US" altLang="nl-BE"/>
          </a:p>
        </p:txBody>
      </p:sp>
    </p:spTree>
    <p:extLst>
      <p:ext uri="{BB962C8B-B14F-4D97-AF65-F5344CB8AC3E}">
        <p14:creationId xmlns:p14="http://schemas.microsoft.com/office/powerpoint/2010/main" val="3876395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Asserting </a:t>
            </a:r>
            <a:r>
              <a:rPr lang="en-US" sz="1200" b="1" kern="1200" dirty="0" err="1">
                <a:solidFill>
                  <a:schemeClr val="tx1"/>
                </a:solidFill>
                <a:effectLst/>
                <a:latin typeface="Times New Roman" pitchFamily="18" charset="0"/>
                <a:ea typeface="+mn-ea"/>
                <a:cs typeface="+mn-cs"/>
              </a:rPr>
              <a:t>DateTime</a:t>
            </a:r>
            <a:r>
              <a:rPr lang="en-US" sz="1200" b="1" kern="1200" dirty="0">
                <a:solidFill>
                  <a:schemeClr val="tx1"/>
                </a:solidFill>
                <a:effectLst/>
                <a:latin typeface="Times New Roman" pitchFamily="18" charset="0"/>
                <a:ea typeface="+mn-ea"/>
                <a:cs typeface="+mn-cs"/>
              </a:rPr>
              <a:t> Equality</a:t>
            </a:r>
          </a:p>
          <a:p>
            <a:endParaRPr lang="en-US" sz="1200" b="1"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How can we use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compare </a:t>
            </a:r>
            <a:r>
              <a:rPr lang="en-US" sz="1200" kern="1200" dirty="0" err="1">
                <a:solidFill>
                  <a:schemeClr val="tx1"/>
                </a:solidFill>
                <a:effectLst/>
                <a:latin typeface="Times New Roman" pitchFamily="18" charset="0"/>
                <a:ea typeface="+mn-ea"/>
                <a:cs typeface="+mn-cs"/>
              </a:rPr>
              <a:t>DateTimes</a:t>
            </a:r>
            <a:r>
              <a:rPr lang="en-US" sz="1200" kern="1200" dirty="0">
                <a:solidFill>
                  <a:schemeClr val="tx1"/>
                </a:solidFill>
                <a:effectLst/>
                <a:latin typeface="Times New Roman" pitchFamily="18" charset="0"/>
                <a:ea typeface="+mn-ea"/>
                <a:cs typeface="+mn-cs"/>
              </a:rPr>
              <a:t>. We have a </a:t>
            </a:r>
            <a:r>
              <a:rPr lang="en-US" sz="1200" kern="1200" dirty="0" err="1">
                <a:solidFill>
                  <a:schemeClr val="tx1"/>
                </a:solidFill>
                <a:effectLst/>
                <a:latin typeface="Times New Roman" pitchFamily="18" charset="0"/>
                <a:ea typeface="+mn-ea"/>
                <a:cs typeface="+mn-cs"/>
              </a:rPr>
              <a:t>SpecialDateStore</a:t>
            </a:r>
            <a:r>
              <a:rPr lang="en-US" sz="1200" kern="1200" dirty="0">
                <a:solidFill>
                  <a:schemeClr val="tx1"/>
                </a:solidFill>
                <a:effectLst/>
                <a:latin typeface="Times New Roman" pitchFamily="18" charset="0"/>
                <a:ea typeface="+mn-ea"/>
                <a:cs typeface="+mn-cs"/>
              </a:rPr>
              <a:t> class, and it's just got a method called </a:t>
            </a:r>
            <a:r>
              <a:rPr lang="en-US" sz="1200" kern="1200" dirty="0" err="1">
                <a:solidFill>
                  <a:schemeClr val="tx1"/>
                </a:solidFill>
                <a:effectLst/>
                <a:latin typeface="Times New Roman" pitchFamily="18" charset="0"/>
                <a:ea typeface="+mn-ea"/>
                <a:cs typeface="+mn-cs"/>
              </a:rPr>
              <a:t>DateOf</a:t>
            </a:r>
            <a:r>
              <a:rPr lang="en-US" sz="1200" kern="1200" dirty="0">
                <a:solidFill>
                  <a:schemeClr val="tx1"/>
                </a:solidFill>
                <a:effectLst/>
                <a:latin typeface="Times New Roman" pitchFamily="18" charset="0"/>
                <a:ea typeface="+mn-ea"/>
                <a:cs typeface="+mn-cs"/>
              </a:rPr>
              <a:t>, which returns an instance of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depending on which </a:t>
            </a:r>
            <a:r>
              <a:rPr lang="en-US" sz="1200" kern="1200" dirty="0" err="1">
                <a:solidFill>
                  <a:schemeClr val="tx1"/>
                </a:solidFill>
                <a:effectLst/>
                <a:latin typeface="Times New Roman" pitchFamily="18" charset="0"/>
                <a:ea typeface="+mn-ea"/>
                <a:cs typeface="+mn-cs"/>
              </a:rPr>
              <a:t>SpecialDate</a:t>
            </a:r>
            <a:r>
              <a:rPr lang="en-US" sz="1200" kern="1200" dirty="0">
                <a:solidFill>
                  <a:schemeClr val="tx1"/>
                </a:solidFill>
                <a:effectLst/>
                <a:latin typeface="Times New Roman" pitchFamily="18" charset="0"/>
                <a:ea typeface="+mn-ea"/>
                <a:cs typeface="+mn-cs"/>
              </a:rPr>
              <a:t> enumeration value has been passed in. We’ve just got one for the </a:t>
            </a:r>
            <a:r>
              <a:rPr lang="en-US" sz="1200" kern="1200" dirty="0" err="1">
                <a:solidFill>
                  <a:schemeClr val="tx1"/>
                </a:solidFill>
                <a:effectLst/>
                <a:latin typeface="Times New Roman" pitchFamily="18" charset="0"/>
                <a:ea typeface="+mn-ea"/>
                <a:cs typeface="+mn-cs"/>
              </a:rPr>
              <a:t>NewMillenium</a:t>
            </a:r>
            <a:r>
              <a:rPr lang="en-US" sz="1200" kern="1200" dirty="0">
                <a:solidFill>
                  <a:schemeClr val="tx1"/>
                </a:solidFill>
                <a:effectLst/>
                <a:latin typeface="Times New Roman" pitchFamily="18" charset="0"/>
                <a:ea typeface="+mn-ea"/>
                <a:cs typeface="+mn-cs"/>
              </a:rPr>
              <a:t>, and if we specify </a:t>
            </a:r>
            <a:r>
              <a:rPr lang="en-US" sz="1200" kern="1200" dirty="0" err="1">
                <a:solidFill>
                  <a:schemeClr val="tx1"/>
                </a:solidFill>
                <a:effectLst/>
                <a:latin typeface="Times New Roman" pitchFamily="18" charset="0"/>
                <a:ea typeface="+mn-ea"/>
                <a:cs typeface="+mn-cs"/>
              </a:rPr>
              <a:t>SpecialDates.NewMillenium</a:t>
            </a:r>
            <a:r>
              <a:rPr lang="en-US" sz="1200" kern="1200" dirty="0">
                <a:solidFill>
                  <a:schemeClr val="tx1"/>
                </a:solidFill>
                <a:effectLst/>
                <a:latin typeface="Times New Roman" pitchFamily="18" charset="0"/>
                <a:ea typeface="+mn-ea"/>
                <a:cs typeface="+mn-cs"/>
              </a:rPr>
              <a:t>, we'll get back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instance for 2000, January the 1st, and midnight,.</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56</a:t>
            </a:fld>
            <a:endParaRPr lang="en-US" altLang="nl-BE"/>
          </a:p>
        </p:txBody>
      </p:sp>
    </p:spTree>
    <p:extLst>
      <p:ext uri="{BB962C8B-B14F-4D97-AF65-F5344CB8AC3E}">
        <p14:creationId xmlns:p14="http://schemas.microsoft.com/office/powerpoint/2010/main" val="2456727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DateTime Equality</a:t>
            </a:r>
          </a:p>
          <a:p>
            <a:endParaRPr lang="nl-BE" dirty="0"/>
          </a:p>
          <a:p>
            <a:r>
              <a:rPr lang="en-US" sz="1200" kern="1200" dirty="0">
                <a:solidFill>
                  <a:schemeClr val="tx1"/>
                </a:solidFill>
                <a:effectLst/>
                <a:latin typeface="Times New Roman" pitchFamily="18" charset="0"/>
                <a:ea typeface="+mn-ea"/>
                <a:cs typeface="+mn-cs"/>
              </a:rPr>
              <a:t>In our test, we can simply create a System Under Test, get the result of the </a:t>
            </a:r>
            <a:r>
              <a:rPr lang="en-US" sz="1200" kern="1200" dirty="0" err="1">
                <a:solidFill>
                  <a:schemeClr val="tx1"/>
                </a:solidFill>
                <a:effectLst/>
                <a:latin typeface="Times New Roman" pitchFamily="18" charset="0"/>
                <a:ea typeface="+mn-ea"/>
                <a:cs typeface="+mn-cs"/>
              </a:rPr>
              <a:t>DateOf</a:t>
            </a:r>
            <a:r>
              <a:rPr lang="en-US" sz="1200" kern="1200" dirty="0">
                <a:solidFill>
                  <a:schemeClr val="tx1"/>
                </a:solidFill>
                <a:effectLst/>
                <a:latin typeface="Times New Roman" pitchFamily="18" charset="0"/>
                <a:ea typeface="+mn-ea"/>
                <a:cs typeface="+mn-cs"/>
              </a:rPr>
              <a:t> call, and check that the result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Rather than specifying the string or numeric values we've done previously, we can specify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to compare against, so again, here we're using the 1st of January 2000.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57</a:t>
            </a:fld>
            <a:endParaRPr lang="en-US" altLang="nl-BE"/>
          </a:p>
        </p:txBody>
      </p:sp>
    </p:spTree>
    <p:extLst>
      <p:ext uri="{BB962C8B-B14F-4D97-AF65-F5344CB8AC3E}">
        <p14:creationId xmlns:p14="http://schemas.microsoft.com/office/powerpoint/2010/main" val="2872628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58</a:t>
            </a:fld>
            <a:endParaRPr lang="en-US" altLang="nl-BE"/>
          </a:p>
        </p:txBody>
      </p:sp>
    </p:spTree>
    <p:extLst>
      <p:ext uri="{BB962C8B-B14F-4D97-AF65-F5344CB8AC3E}">
        <p14:creationId xmlns:p14="http://schemas.microsoft.com/office/powerpoint/2010/main" val="3674363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possible to run additional code during the test execution lifecycle. </a:t>
            </a:r>
          </a:p>
          <a:p>
            <a:r>
              <a:rPr lang="en-US" dirty="0"/>
              <a:t>Before we have a look at this in Visual Studio, let's start off with an overview of how </a:t>
            </a:r>
            <a:r>
              <a:rPr lang="en-US" dirty="0" err="1"/>
              <a:t>NUnit</a:t>
            </a:r>
            <a:r>
              <a:rPr lang="en-US" dirty="0"/>
              <a:t> creates our test classes and executes test methods.</a:t>
            </a:r>
          </a:p>
          <a:p>
            <a:r>
              <a:rPr lang="en-US" dirty="0"/>
              <a:t>Let's start off with our Test class here. During text execution, </a:t>
            </a:r>
            <a:r>
              <a:rPr lang="en-US" dirty="0" err="1"/>
              <a:t>NUnit</a:t>
            </a:r>
            <a:r>
              <a:rPr lang="en-US" dirty="0"/>
              <a:t> will create an instance of our Test class for us. </a:t>
            </a:r>
          </a:p>
          <a:p>
            <a:r>
              <a:rPr lang="en-US" dirty="0"/>
              <a:t>One important thing to note is that </a:t>
            </a:r>
            <a:r>
              <a:rPr lang="en-US" dirty="0" err="1"/>
              <a:t>NUnit</a:t>
            </a:r>
            <a:r>
              <a:rPr lang="en-US" dirty="0"/>
              <a:t> will only </a:t>
            </a:r>
            <a:r>
              <a:rPr lang="en-US" b="1" dirty="0"/>
              <a:t>create</a:t>
            </a:r>
            <a:r>
              <a:rPr lang="en-US" dirty="0"/>
              <a:t> </a:t>
            </a:r>
            <a:r>
              <a:rPr lang="en-US" b="1" dirty="0"/>
              <a:t>one instance of </a:t>
            </a:r>
            <a:r>
              <a:rPr lang="en-US" dirty="0"/>
              <a:t>this </a:t>
            </a:r>
            <a:r>
              <a:rPr lang="en-US" b="1" dirty="0"/>
              <a:t>Test</a:t>
            </a:r>
            <a:r>
              <a:rPr lang="en-US" dirty="0"/>
              <a:t> </a:t>
            </a:r>
            <a:r>
              <a:rPr lang="en-US" b="1" dirty="0"/>
              <a:t>class</a:t>
            </a:r>
            <a:r>
              <a:rPr lang="en-US" dirty="0"/>
              <a:t> regardless of how many test methods are inside it unlike some other testing frameworks, such as </a:t>
            </a:r>
            <a:r>
              <a:rPr lang="en-US" dirty="0" err="1"/>
              <a:t>xunit</a:t>
            </a:r>
            <a:r>
              <a:rPr lang="en-US" dirty="0"/>
              <a:t>. net, that will create a new instance of the Test class for every test method. </a:t>
            </a:r>
          </a:p>
          <a:p>
            <a:r>
              <a:rPr lang="en-US" dirty="0"/>
              <a:t>So once the Test class has been created, if it contains a constructor, just as with other dotnet objects, this </a:t>
            </a:r>
            <a:r>
              <a:rPr lang="en-US" b="1" dirty="0"/>
              <a:t>constructor</a:t>
            </a:r>
            <a:r>
              <a:rPr lang="en-US" dirty="0"/>
              <a:t> will execute, and then </a:t>
            </a:r>
            <a:r>
              <a:rPr lang="en-US" dirty="0" err="1"/>
              <a:t>NUnit</a:t>
            </a:r>
            <a:r>
              <a:rPr lang="en-US" dirty="0"/>
              <a:t> will execute the </a:t>
            </a:r>
            <a:r>
              <a:rPr lang="en-US" b="1" dirty="0"/>
              <a:t>first test method</a:t>
            </a:r>
            <a:r>
              <a:rPr lang="en-US" dirty="0"/>
              <a:t>. </a:t>
            </a:r>
          </a:p>
          <a:p>
            <a:r>
              <a:rPr lang="en-US" dirty="0"/>
              <a:t>Once a test method has executed, </a:t>
            </a:r>
            <a:r>
              <a:rPr lang="en-US" dirty="0" err="1"/>
              <a:t>NUnit</a:t>
            </a:r>
            <a:r>
              <a:rPr lang="en-US" dirty="0"/>
              <a:t> will move onto the </a:t>
            </a:r>
            <a:r>
              <a:rPr lang="en-US" b="1" dirty="0"/>
              <a:t>next test method and so on </a:t>
            </a:r>
            <a:r>
              <a:rPr lang="en-US" dirty="0"/>
              <a:t>until all test methods in the Test class have executed. </a:t>
            </a:r>
          </a:p>
          <a:p>
            <a:r>
              <a:rPr lang="en-US" dirty="0"/>
              <a:t>In this example, we've just got two test methods. Once all of the test methods have executed, </a:t>
            </a:r>
            <a:r>
              <a:rPr lang="en-US" dirty="0" err="1"/>
              <a:t>NUnit</a:t>
            </a:r>
            <a:r>
              <a:rPr lang="en-US" dirty="0"/>
              <a:t> will call the </a:t>
            </a:r>
            <a:r>
              <a:rPr lang="en-US" b="1" dirty="0"/>
              <a:t>Dispose</a:t>
            </a:r>
            <a:r>
              <a:rPr lang="en-US" dirty="0"/>
              <a:t> method on the Test class if it's implementing </a:t>
            </a:r>
            <a:r>
              <a:rPr lang="en-US" i="1" dirty="0" err="1"/>
              <a:t>IDisposable</a:t>
            </a:r>
            <a:r>
              <a:rPr lang="en-US" dirty="0"/>
              <a:t>, and that's then all of the test methods executed. </a:t>
            </a:r>
          </a:p>
          <a:p>
            <a:endParaRPr lang="en-US" dirty="0"/>
          </a:p>
          <a:p>
            <a:r>
              <a:rPr lang="en-US" dirty="0"/>
              <a:t>We can control the test execution lifecycle and </a:t>
            </a:r>
            <a:r>
              <a:rPr lang="en-US" b="1" dirty="0"/>
              <a:t>inject additional code </a:t>
            </a:r>
            <a:r>
              <a:rPr lang="en-US" dirty="0"/>
              <a:t>that gets executed during different phases of test execution. </a:t>
            </a:r>
          </a:p>
          <a:p>
            <a:r>
              <a:rPr lang="en-US" dirty="0"/>
              <a:t>So as before, </a:t>
            </a:r>
            <a:r>
              <a:rPr lang="en-US" dirty="0" err="1"/>
              <a:t>NUnit</a:t>
            </a:r>
            <a:r>
              <a:rPr lang="en-US" dirty="0"/>
              <a:t> will create the instance of the Test class and execute any constructor. </a:t>
            </a:r>
          </a:p>
          <a:p>
            <a:r>
              <a:rPr lang="en-US" dirty="0"/>
              <a:t>But then we get the option of executing some </a:t>
            </a:r>
            <a:r>
              <a:rPr lang="en-US" b="1" dirty="0"/>
              <a:t>code before the first test </a:t>
            </a:r>
            <a:r>
              <a:rPr lang="en-US" dirty="0"/>
              <a:t>in the Test class executes. This is known as </a:t>
            </a:r>
            <a:r>
              <a:rPr lang="en-US" b="1" dirty="0"/>
              <a:t>one-time setup </a:t>
            </a:r>
            <a:r>
              <a:rPr lang="en-US" dirty="0"/>
              <a:t>code. </a:t>
            </a:r>
          </a:p>
          <a:p>
            <a:r>
              <a:rPr lang="en-US" dirty="0"/>
              <a:t>This can be useful for initializing the test environment or test data, such as creating a test database or initializing the file system by creating folders, for example. </a:t>
            </a:r>
          </a:p>
          <a:p>
            <a:r>
              <a:rPr lang="en-US" dirty="0"/>
              <a:t>Once this one-time setup code is executed, we then get the option to </a:t>
            </a:r>
            <a:r>
              <a:rPr lang="en-US" b="1" dirty="0"/>
              <a:t>execute code before each test </a:t>
            </a:r>
            <a:r>
              <a:rPr lang="en-US" dirty="0"/>
              <a:t>method executes. This is known as </a:t>
            </a:r>
            <a:r>
              <a:rPr lang="en-US" b="1" dirty="0"/>
              <a:t>setup code</a:t>
            </a:r>
            <a:r>
              <a:rPr lang="en-US" dirty="0"/>
              <a:t>. </a:t>
            </a:r>
          </a:p>
          <a:p>
            <a:r>
              <a:rPr lang="en-US" dirty="0"/>
              <a:t>And inside this setup code, we can reset data or create the system under test, for example. </a:t>
            </a:r>
          </a:p>
          <a:p>
            <a:r>
              <a:rPr lang="en-US" dirty="0"/>
              <a:t>Once the Setup method is executed, the </a:t>
            </a:r>
            <a:r>
              <a:rPr lang="en-US" b="1" dirty="0"/>
              <a:t>actual Test method </a:t>
            </a:r>
            <a:r>
              <a:rPr lang="en-US" dirty="0"/>
              <a:t>itself gets executed. </a:t>
            </a:r>
          </a:p>
          <a:p>
            <a:r>
              <a:rPr lang="en-US" dirty="0"/>
              <a:t>After a test is executed, we get the option of running </a:t>
            </a:r>
            <a:r>
              <a:rPr lang="en-US" b="1" dirty="0"/>
              <a:t>additional tear down code</a:t>
            </a:r>
            <a:r>
              <a:rPr lang="en-US" dirty="0"/>
              <a:t>. and this additional code can be used to clean up data or if we're sharing an instance of the system under test, dispose of it correctly. </a:t>
            </a:r>
          </a:p>
          <a:p>
            <a:r>
              <a:rPr lang="en-US" b="1" dirty="0"/>
              <a:t>The setup and tear down methods run before and after each test </a:t>
            </a:r>
            <a:r>
              <a:rPr lang="en-US" dirty="0"/>
              <a:t>in the Test class. </a:t>
            </a:r>
          </a:p>
          <a:p>
            <a:r>
              <a:rPr lang="en-US" dirty="0"/>
              <a:t>So we can execute the same setup code before each test and execute the same tear down code after each test. </a:t>
            </a:r>
          </a:p>
          <a:p>
            <a:r>
              <a:rPr lang="en-US" dirty="0"/>
              <a:t>Once the final method in the Test class is executed, we also get the option of running some </a:t>
            </a:r>
            <a:r>
              <a:rPr lang="en-US" b="1" dirty="0"/>
              <a:t>one-time tear down code</a:t>
            </a:r>
            <a:r>
              <a:rPr lang="en-US" dirty="0"/>
              <a:t>, and we could use this to clean up the test environment, remove directories from the file system, drop the test database, or execute other cleanup code that happens before the Test class is disposed of.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60</a:t>
            </a:fld>
            <a:endParaRPr lang="en-US" altLang="nl-BE"/>
          </a:p>
        </p:txBody>
      </p:sp>
    </p:spTree>
    <p:extLst>
      <p:ext uri="{BB962C8B-B14F-4D97-AF65-F5344CB8AC3E}">
        <p14:creationId xmlns:p14="http://schemas.microsoft.com/office/powerpoint/2010/main" val="2134300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Code Before and After Each Test</a:t>
            </a:r>
          </a:p>
          <a:p>
            <a:endParaRPr lang="en-US" dirty="0"/>
          </a:p>
          <a:p>
            <a:r>
              <a:rPr lang="en-US" dirty="0"/>
              <a:t>So let's kick off this module by seeing some of the different ways we can </a:t>
            </a:r>
            <a:r>
              <a:rPr lang="en-US" b="1" dirty="0"/>
              <a:t>run code before and after tests</a:t>
            </a:r>
            <a:r>
              <a:rPr lang="en-US" dirty="0"/>
              <a:t>.</a:t>
            </a:r>
          </a:p>
          <a:p>
            <a:r>
              <a:rPr lang="en-US" dirty="0"/>
              <a:t>In this first demo, we're going to see how we can run code before and after each test in the </a:t>
            </a:r>
            <a:r>
              <a:rPr lang="en-US" dirty="0" err="1"/>
              <a:t>TestFixture</a:t>
            </a:r>
            <a:r>
              <a:rPr lang="en-US" dirty="0"/>
              <a:t>. </a:t>
            </a:r>
          </a:p>
          <a:p>
            <a:r>
              <a:rPr lang="en-US" dirty="0"/>
              <a:t>We have</a:t>
            </a:r>
            <a:r>
              <a:rPr lang="en-US" baseline="0" dirty="0"/>
              <a:t> a</a:t>
            </a:r>
            <a:r>
              <a:rPr lang="en-US" dirty="0"/>
              <a:t> </a:t>
            </a:r>
            <a:r>
              <a:rPr lang="en-US" dirty="0" err="1"/>
              <a:t>MemoryCalculatorTests</a:t>
            </a:r>
            <a:r>
              <a:rPr lang="en-US" dirty="0"/>
              <a:t> class. </a:t>
            </a:r>
          </a:p>
          <a:p>
            <a:r>
              <a:rPr lang="en-US" dirty="0"/>
              <a:t>We can see we've got a couple of tests, </a:t>
            </a:r>
            <a:r>
              <a:rPr lang="en-US" dirty="0" err="1"/>
              <a:t>ShouldAdd</a:t>
            </a:r>
            <a:r>
              <a:rPr lang="en-US" dirty="0"/>
              <a:t> and </a:t>
            </a:r>
            <a:r>
              <a:rPr lang="en-US" dirty="0" err="1"/>
              <a:t>ShouldSubtract</a:t>
            </a:r>
            <a:r>
              <a:rPr lang="en-US" dirty="0"/>
              <a:t>, and we've created our System Under Test in a field inside the class, and we're just creating an instance of this memory calculator at the class level. </a:t>
            </a:r>
          </a:p>
          <a:p>
            <a:r>
              <a:rPr lang="en-US" dirty="0"/>
              <a:t>We're adding the value 10 and then adding the value 5, and then we're asserting that we get the result of 15. The test passes as expected. </a:t>
            </a:r>
          </a:p>
          <a:p>
            <a:r>
              <a:rPr lang="en-US" dirty="0"/>
              <a:t>We also have a </a:t>
            </a:r>
            <a:r>
              <a:rPr lang="en-US" dirty="0" err="1"/>
              <a:t>ShouldSubtract</a:t>
            </a:r>
            <a:r>
              <a:rPr lang="en-US" dirty="0"/>
              <a:t> test, and  we're just subtracting 5, and then we're asserting that we end up with -5. This test passes, but if we try and run both of these tests in a single test run, one of them will fail. </a:t>
            </a:r>
          </a:p>
          <a:p>
            <a:endParaRPr lang="en-US" dirty="0"/>
          </a:p>
          <a:p>
            <a:r>
              <a:rPr lang="en-US" dirty="0"/>
              <a:t>We can see that the </a:t>
            </a:r>
            <a:r>
              <a:rPr lang="en-US" dirty="0" err="1"/>
              <a:t>ShouldSubtract</a:t>
            </a:r>
            <a:r>
              <a:rPr lang="en-US" dirty="0"/>
              <a:t> test has failed, and if we look at the failure message we expected -5, but we actually got 10. </a:t>
            </a:r>
          </a:p>
          <a:p>
            <a:r>
              <a:rPr lang="en-US" dirty="0"/>
              <a:t>This is because we're only creating this instance once each time we execute this </a:t>
            </a:r>
            <a:r>
              <a:rPr lang="en-US" dirty="0" err="1"/>
              <a:t>TestFixture</a:t>
            </a:r>
            <a:r>
              <a:rPr lang="en-US" dirty="0"/>
              <a:t>. </a:t>
            </a:r>
          </a:p>
          <a:p>
            <a:r>
              <a:rPr lang="en-US" dirty="0"/>
              <a:t>We get our </a:t>
            </a:r>
            <a:r>
              <a:rPr lang="en-US" dirty="0" err="1"/>
              <a:t>ShouldAdd</a:t>
            </a:r>
            <a:r>
              <a:rPr lang="en-US" dirty="0"/>
              <a:t> test execute, and this will pass, but at this point the memory stored in our </a:t>
            </a:r>
            <a:r>
              <a:rPr lang="en-US" dirty="0" err="1"/>
              <a:t>MemoryCalculator</a:t>
            </a:r>
            <a:r>
              <a:rPr lang="en-US" dirty="0"/>
              <a:t> instance is equal to 15.</a:t>
            </a:r>
            <a:r>
              <a:rPr lang="en-US" baseline="0" dirty="0"/>
              <a:t> </a:t>
            </a:r>
            <a:r>
              <a:rPr lang="en-US" dirty="0"/>
              <a:t>When the next test runs, we're subtracting 5 from 15, which means we get this value 10 and our test fails, and this is because we're not creating a new instance of our System Under Test for every test that executes within this </a:t>
            </a:r>
            <a:r>
              <a:rPr lang="en-US" dirty="0" err="1"/>
              <a:t>TestFixture</a:t>
            </a:r>
            <a:r>
              <a:rPr lang="en-US" dirty="0"/>
              <a:t>. </a:t>
            </a:r>
          </a:p>
          <a:p>
            <a:r>
              <a:rPr lang="en-US" dirty="0"/>
              <a:t>We could move the declaration down and declare it multiple times in each test, or alternatively we can make use of some of the </a:t>
            </a:r>
            <a:r>
              <a:rPr lang="en-US" dirty="0" err="1"/>
              <a:t>NUnit's</a:t>
            </a:r>
            <a:r>
              <a:rPr lang="en-US" dirty="0"/>
              <a:t> attributes. So the first attribute we're going to look at is the </a:t>
            </a:r>
            <a:r>
              <a:rPr lang="en-US" dirty="0" err="1"/>
              <a:t>NUnit</a:t>
            </a:r>
            <a:r>
              <a:rPr lang="en-US" dirty="0"/>
              <a:t> </a:t>
            </a:r>
            <a:r>
              <a:rPr lang="en-US" dirty="0" err="1"/>
              <a:t>SetUp</a:t>
            </a:r>
            <a:r>
              <a:rPr lang="en-US" dirty="0"/>
              <a:t> attribute. We can apply this to a method to indicate to the test runner that the method should execute before each test in the </a:t>
            </a:r>
            <a:r>
              <a:rPr lang="en-US" dirty="0" err="1"/>
              <a:t>TestFixture</a:t>
            </a:r>
            <a:r>
              <a:rPr lang="en-US" dirty="0"/>
              <a:t> executes. We create a method, and this method I've just called </a:t>
            </a:r>
            <a:r>
              <a:rPr lang="en-US" dirty="0" err="1"/>
              <a:t>BeforeEachTest</a:t>
            </a:r>
            <a:r>
              <a:rPr lang="en-US" dirty="0"/>
              <a:t>. In this method, the most important thing is we're creating a new instance of our </a:t>
            </a:r>
            <a:r>
              <a:rPr lang="en-US" dirty="0" err="1"/>
              <a:t>MemoryCalculator</a:t>
            </a:r>
            <a:r>
              <a:rPr lang="en-US" dirty="0"/>
              <a:t>. Because this </a:t>
            </a:r>
            <a:r>
              <a:rPr lang="en-US" dirty="0" err="1"/>
              <a:t>BeforeEachTest</a:t>
            </a:r>
            <a:r>
              <a:rPr lang="en-US" dirty="0"/>
              <a:t> method will execute before the </a:t>
            </a:r>
            <a:r>
              <a:rPr lang="en-US" dirty="0" err="1"/>
              <a:t>ShouldAdd</a:t>
            </a:r>
            <a:r>
              <a:rPr lang="en-US" dirty="0"/>
              <a:t> method and before the </a:t>
            </a:r>
            <a:r>
              <a:rPr lang="en-US" dirty="0" err="1"/>
              <a:t>ShouldSubtract</a:t>
            </a:r>
            <a:r>
              <a:rPr lang="en-US" dirty="0"/>
              <a:t> method, we're going to get a brand-new System Under Test each time any of these tests execute. That means we can also remove the initialization in the test. In the </a:t>
            </a:r>
            <a:r>
              <a:rPr lang="en-US" dirty="0" err="1"/>
              <a:t>SetUp</a:t>
            </a:r>
            <a:r>
              <a:rPr lang="en-US" dirty="0"/>
              <a:t> method, we write a </a:t>
            </a:r>
            <a:r>
              <a:rPr lang="en-US" dirty="0" err="1"/>
              <a:t>Console.WriteLine</a:t>
            </a:r>
            <a:r>
              <a:rPr lang="en-US" dirty="0"/>
              <a:t>, and we're just outputting that we're executing before the current test name. We're using </a:t>
            </a:r>
            <a:r>
              <a:rPr lang="en-US" dirty="0" err="1"/>
              <a:t>NUnit's</a:t>
            </a:r>
            <a:r>
              <a:rPr lang="en-US" dirty="0"/>
              <a:t> </a:t>
            </a:r>
            <a:r>
              <a:rPr lang="en-US" dirty="0" err="1"/>
              <a:t>TestContext</a:t>
            </a:r>
            <a:r>
              <a:rPr lang="en-US" dirty="0"/>
              <a:t> class, which provides a number of useful features so we can get access to the </a:t>
            </a:r>
            <a:r>
              <a:rPr lang="en-US" dirty="0" err="1"/>
              <a:t>CurrentContext</a:t>
            </a:r>
            <a:r>
              <a:rPr lang="en-US" dirty="0"/>
              <a:t> of the executing test run. Once we've got access to that, we can access items such as the current test that's </a:t>
            </a:r>
            <a:r>
              <a:rPr lang="en-US" dirty="0" err="1"/>
              <a:t>executing.We're</a:t>
            </a:r>
            <a:r>
              <a:rPr lang="en-US" dirty="0"/>
              <a:t> just getting the name, but we can also access things like the </a:t>
            </a:r>
            <a:r>
              <a:rPr lang="en-US" dirty="0" err="1"/>
              <a:t>TestDirectory</a:t>
            </a:r>
            <a:r>
              <a:rPr lang="en-US" dirty="0"/>
              <a:t> and </a:t>
            </a:r>
            <a:r>
              <a:rPr lang="en-US" dirty="0" err="1"/>
              <a:t>WorkingDirectory</a:t>
            </a:r>
            <a:r>
              <a:rPr lang="en-US" dirty="0"/>
              <a:t>. So if you're doing any _____ I/O based tests, you may wish to look at the </a:t>
            </a:r>
            <a:r>
              <a:rPr lang="en-US" dirty="0" err="1"/>
              <a:t>TestDirectory</a:t>
            </a:r>
            <a:r>
              <a:rPr lang="en-US" dirty="0"/>
              <a:t> or </a:t>
            </a:r>
            <a:r>
              <a:rPr lang="en-US" dirty="0" err="1"/>
              <a:t>WorkDirectory</a:t>
            </a:r>
            <a:r>
              <a:rPr lang="en-US" dirty="0"/>
              <a:t> to help you get to the correct path for your tests. We have our </a:t>
            </a:r>
            <a:r>
              <a:rPr lang="en-US" dirty="0" err="1"/>
              <a:t>SetUp</a:t>
            </a:r>
            <a:r>
              <a:rPr lang="en-US" dirty="0"/>
              <a:t> method, let's build, and we'll go and run all of the tests in this </a:t>
            </a:r>
            <a:r>
              <a:rPr lang="en-US" dirty="0" err="1"/>
              <a:t>TestFixture</a:t>
            </a:r>
            <a:r>
              <a:rPr lang="en-US" dirty="0"/>
              <a:t>. Notice that firstly both tests now pass because we're getting a brand-new instance of our System Under Test before each of these tests run. </a:t>
            </a:r>
          </a:p>
          <a:p>
            <a:r>
              <a:rPr lang="en-US" dirty="0"/>
              <a:t>If we also have a look at our test Output window, we can see that we've got our </a:t>
            </a:r>
            <a:r>
              <a:rPr lang="en-US" dirty="0" err="1"/>
              <a:t>Console.WriteLines</a:t>
            </a:r>
            <a:r>
              <a:rPr lang="en-US" dirty="0"/>
              <a:t> executing so we've got our Before </a:t>
            </a:r>
            <a:r>
              <a:rPr lang="en-US" dirty="0" err="1"/>
              <a:t>ShouldAdd</a:t>
            </a:r>
            <a:r>
              <a:rPr lang="en-US" dirty="0"/>
              <a:t>.</a:t>
            </a:r>
            <a:r>
              <a:rPr lang="en-US" baseline="0" dirty="0"/>
              <a:t> T</a:t>
            </a:r>
            <a:r>
              <a:rPr lang="en-US" dirty="0"/>
              <a:t>his is coming from our </a:t>
            </a:r>
            <a:r>
              <a:rPr lang="en-US" dirty="0" err="1"/>
              <a:t>SetUp</a:t>
            </a:r>
            <a:r>
              <a:rPr lang="en-US" dirty="0"/>
              <a:t> method, Before </a:t>
            </a:r>
            <a:r>
              <a:rPr lang="en-US" dirty="0" err="1"/>
              <a:t>ShouldAdd</a:t>
            </a:r>
            <a:r>
              <a:rPr lang="en-US" dirty="0"/>
              <a:t>, and we've also got this method executing before the </a:t>
            </a:r>
            <a:r>
              <a:rPr lang="en-US" dirty="0" err="1"/>
              <a:t>ShouldSubtract</a:t>
            </a:r>
            <a:r>
              <a:rPr lang="en-US" dirty="0"/>
              <a:t> method. Our </a:t>
            </a:r>
            <a:r>
              <a:rPr lang="en-US" dirty="0" err="1"/>
              <a:t>SetUp</a:t>
            </a:r>
            <a:r>
              <a:rPr lang="en-US" dirty="0"/>
              <a:t> method will execute before each and every test within this </a:t>
            </a:r>
            <a:r>
              <a:rPr lang="en-US" dirty="0" err="1"/>
              <a:t>TestFixture</a:t>
            </a:r>
            <a:r>
              <a:rPr lang="en-US" dirty="0"/>
              <a:t>. </a:t>
            </a:r>
          </a:p>
          <a:p>
            <a:r>
              <a:rPr lang="en-US" dirty="0"/>
              <a:t>There's also a complementary attribute called </a:t>
            </a:r>
            <a:r>
              <a:rPr lang="en-US" dirty="0" err="1"/>
              <a:t>TearDown</a:t>
            </a:r>
            <a:r>
              <a:rPr lang="en-US" dirty="0"/>
              <a:t>, and this does the opposite of the </a:t>
            </a:r>
            <a:r>
              <a:rPr lang="en-US" dirty="0" err="1"/>
              <a:t>SetUp</a:t>
            </a:r>
            <a:r>
              <a:rPr lang="en-US" dirty="0"/>
              <a:t> attribute , it runs after each test executes. </a:t>
            </a:r>
          </a:p>
          <a:p>
            <a:r>
              <a:rPr lang="en-US" dirty="0"/>
              <a:t>So let's go and add a method for this attribute, and again, we're using </a:t>
            </a:r>
            <a:r>
              <a:rPr lang="en-US" dirty="0" err="1"/>
              <a:t>AfterEachTest</a:t>
            </a:r>
            <a:r>
              <a:rPr lang="en-US" dirty="0"/>
              <a:t> as a method name, but you can use your own convention if you wish. Again, we've got our </a:t>
            </a:r>
            <a:r>
              <a:rPr lang="en-US" dirty="0" err="1"/>
              <a:t>Console.WriteLine</a:t>
            </a:r>
            <a:r>
              <a:rPr lang="en-US" dirty="0"/>
              <a:t>  and we're just instead saying After the name of the test that's executed. In our example of this </a:t>
            </a:r>
            <a:r>
              <a:rPr lang="en-US" dirty="0" err="1"/>
              <a:t>MemoryCalculator</a:t>
            </a:r>
            <a:r>
              <a:rPr lang="en-US" dirty="0"/>
              <a:t>, it doesn't matter if we don't do any cleanup activities, but we can use this </a:t>
            </a:r>
            <a:r>
              <a:rPr lang="en-US" dirty="0" err="1"/>
              <a:t>TearDown</a:t>
            </a:r>
            <a:r>
              <a:rPr lang="en-US" dirty="0"/>
              <a:t> attribute on a method to clean up after each test if we need to. I'm just setting this to null for demo purposes, but we don't actually have to in this case. Let's run all of the tests in this </a:t>
            </a:r>
            <a:r>
              <a:rPr lang="en-US" dirty="0" err="1"/>
              <a:t>TestFixture</a:t>
            </a:r>
            <a:r>
              <a:rPr lang="en-US" dirty="0"/>
              <a:t> again, and they pass as expected, but if we have a look at our test Output here, we can now see that we've got this method executing before add, so this is our </a:t>
            </a:r>
            <a:r>
              <a:rPr lang="en-US" dirty="0" err="1"/>
              <a:t>SetUp</a:t>
            </a:r>
            <a:r>
              <a:rPr lang="en-US" dirty="0"/>
              <a:t> method, and After </a:t>
            </a:r>
            <a:r>
              <a:rPr lang="en-US" dirty="0" err="1"/>
              <a:t>ShouldAdd</a:t>
            </a:r>
            <a:r>
              <a:rPr lang="en-US" dirty="0"/>
              <a:t> this is our </a:t>
            </a:r>
            <a:r>
              <a:rPr lang="en-US" dirty="0" err="1"/>
              <a:t>TearDown</a:t>
            </a:r>
            <a:r>
              <a:rPr lang="en-US" dirty="0"/>
              <a:t> method here. And we've also got Before </a:t>
            </a:r>
            <a:r>
              <a:rPr lang="en-US" dirty="0" err="1"/>
              <a:t>ShouldSubtract</a:t>
            </a:r>
            <a:r>
              <a:rPr lang="en-US" dirty="0"/>
              <a:t> and After </a:t>
            </a:r>
            <a:r>
              <a:rPr lang="en-US" dirty="0" err="1"/>
              <a:t>ShouldSubtract</a:t>
            </a:r>
            <a:r>
              <a:rPr lang="en-US" dirty="0"/>
              <a:t>. So that's how we can use the </a:t>
            </a:r>
            <a:r>
              <a:rPr lang="en-US" dirty="0" err="1"/>
              <a:t>SetUp</a:t>
            </a:r>
            <a:r>
              <a:rPr lang="en-US" dirty="0"/>
              <a:t> attribute and the </a:t>
            </a:r>
            <a:r>
              <a:rPr lang="en-US" dirty="0" err="1"/>
              <a:t>TearDown</a:t>
            </a:r>
            <a:r>
              <a:rPr lang="en-US" dirty="0"/>
              <a:t> attribute to execute code before and after each test in the </a:t>
            </a:r>
            <a:r>
              <a:rPr lang="en-US" dirty="0" err="1"/>
              <a:t>TestFixture</a:t>
            </a:r>
            <a:r>
              <a:rPr lang="en-US" dirty="0"/>
              <a:t>.</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62</a:t>
            </a:fld>
            <a:endParaRPr lang="en-US" altLang="nl-BE"/>
          </a:p>
        </p:txBody>
      </p:sp>
    </p:spTree>
    <p:extLst>
      <p:ext uri="{BB962C8B-B14F-4D97-AF65-F5344CB8AC3E}">
        <p14:creationId xmlns:p14="http://schemas.microsoft.com/office/powerpoint/2010/main" val="3978101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Code Before and After a Fixture</a:t>
            </a:r>
          </a:p>
          <a:p>
            <a:endParaRPr lang="en-US" dirty="0"/>
          </a:p>
          <a:p>
            <a:r>
              <a:rPr lang="en-US" dirty="0"/>
              <a:t>In addition to running code before and after each test inside a </a:t>
            </a:r>
            <a:r>
              <a:rPr lang="en-US" dirty="0" err="1"/>
              <a:t>TestFixture</a:t>
            </a:r>
            <a:r>
              <a:rPr lang="en-US" dirty="0"/>
              <a:t>, we can also write code that runs once before any test executed in </a:t>
            </a:r>
            <a:r>
              <a:rPr lang="en-US" dirty="0" err="1"/>
              <a:t>TestFixture</a:t>
            </a:r>
            <a:r>
              <a:rPr lang="en-US" dirty="0"/>
              <a:t>, and once after all of the tests have finished executing in the </a:t>
            </a:r>
            <a:r>
              <a:rPr lang="en-US" dirty="0" err="1"/>
              <a:t>TestFixture</a:t>
            </a:r>
            <a:r>
              <a:rPr lang="en-US" dirty="0"/>
              <a:t>.</a:t>
            </a:r>
          </a:p>
          <a:p>
            <a:r>
              <a:rPr lang="en-US" dirty="0"/>
              <a:t>We've got a </a:t>
            </a:r>
            <a:r>
              <a:rPr lang="en-US" dirty="0" err="1"/>
              <a:t>PlayerCharacterTests</a:t>
            </a:r>
            <a:r>
              <a:rPr lang="en-US" dirty="0"/>
              <a:t> </a:t>
            </a:r>
            <a:r>
              <a:rPr lang="en-US" dirty="0" err="1"/>
              <a:t>TestFixture</a:t>
            </a:r>
            <a:r>
              <a:rPr lang="en-US" dirty="0"/>
              <a:t>, and we've also got a </a:t>
            </a:r>
            <a:r>
              <a:rPr lang="en-US" dirty="0" err="1"/>
              <a:t>SetUp</a:t>
            </a:r>
            <a:r>
              <a:rPr lang="en-US" dirty="0"/>
              <a:t> and </a:t>
            </a:r>
            <a:r>
              <a:rPr lang="en-US" dirty="0" err="1"/>
              <a:t>TearDown</a:t>
            </a:r>
            <a:r>
              <a:rPr lang="en-US" dirty="0"/>
              <a:t> method. In our </a:t>
            </a:r>
            <a:r>
              <a:rPr lang="en-US" dirty="0" err="1"/>
              <a:t>SetUp</a:t>
            </a:r>
            <a:r>
              <a:rPr lang="en-US" dirty="0"/>
              <a:t> method we're creating a new </a:t>
            </a:r>
            <a:r>
              <a:rPr lang="en-US" dirty="0" err="1"/>
              <a:t>PlayerCharacter</a:t>
            </a:r>
            <a:r>
              <a:rPr lang="en-US" dirty="0"/>
              <a:t> so we'll get a fresh one for every test, and again, we've just got a couple of </a:t>
            </a:r>
            <a:r>
              <a:rPr lang="en-US" dirty="0" err="1"/>
              <a:t>WriteLines</a:t>
            </a:r>
            <a:r>
              <a:rPr lang="en-US" dirty="0"/>
              <a:t> here for demo purposes. </a:t>
            </a:r>
          </a:p>
          <a:p>
            <a:r>
              <a:rPr lang="en-US" dirty="0"/>
              <a:t>We've got a number of tests which we can also see in our Test window. If we run all of these tests in our </a:t>
            </a:r>
            <a:r>
              <a:rPr lang="en-US" dirty="0" err="1"/>
              <a:t>TestFixture</a:t>
            </a:r>
            <a:r>
              <a:rPr lang="en-US" dirty="0"/>
              <a:t>, they all pass, and in our Output we can see our Before and After methods executing for our </a:t>
            </a:r>
            <a:r>
              <a:rPr lang="en-US" dirty="0" err="1"/>
              <a:t>SetUp</a:t>
            </a:r>
            <a:r>
              <a:rPr lang="en-US" dirty="0"/>
              <a:t> and </a:t>
            </a:r>
            <a:r>
              <a:rPr lang="en-US" dirty="0" err="1"/>
              <a:t>TearDown</a:t>
            </a:r>
            <a:r>
              <a:rPr lang="en-US" dirty="0"/>
              <a:t> methods. </a:t>
            </a:r>
          </a:p>
          <a:p>
            <a:r>
              <a:rPr lang="en-US" dirty="0"/>
              <a:t>If we want to execute code before any of these tests run and after all of these tests have run, we can use a couple of additional </a:t>
            </a:r>
            <a:r>
              <a:rPr lang="en-US" dirty="0" err="1"/>
              <a:t>NUnit</a:t>
            </a:r>
            <a:r>
              <a:rPr lang="en-US" dirty="0"/>
              <a:t> attributes. </a:t>
            </a:r>
          </a:p>
          <a:p>
            <a:r>
              <a:rPr lang="en-US" dirty="0"/>
              <a:t>The </a:t>
            </a:r>
            <a:r>
              <a:rPr lang="en-US" dirty="0" err="1"/>
              <a:t>TestFixtureSetUp</a:t>
            </a:r>
            <a:r>
              <a:rPr lang="en-US" dirty="0"/>
              <a:t> attribute</a:t>
            </a:r>
            <a:r>
              <a:rPr lang="en-US" baseline="0" dirty="0"/>
              <a:t> </a:t>
            </a:r>
            <a:r>
              <a:rPr lang="en-US" dirty="0"/>
              <a:t>will run before any of the tests are started in our </a:t>
            </a:r>
            <a:r>
              <a:rPr lang="en-US" dirty="0" err="1"/>
              <a:t>TestFixture</a:t>
            </a:r>
            <a:r>
              <a:rPr lang="en-US" dirty="0"/>
              <a:t>. Again, we've just got this </a:t>
            </a:r>
            <a:r>
              <a:rPr lang="en-US" dirty="0" err="1"/>
              <a:t>Console.WriteLine</a:t>
            </a:r>
            <a:r>
              <a:rPr lang="en-US" dirty="0"/>
              <a:t> before </a:t>
            </a:r>
            <a:r>
              <a:rPr lang="en-US" dirty="0" err="1"/>
              <a:t>PlayerCharacterTests</a:t>
            </a:r>
            <a:r>
              <a:rPr lang="en-US" dirty="0"/>
              <a:t>, and similarly we've got the </a:t>
            </a:r>
            <a:r>
              <a:rPr lang="en-US" dirty="0" err="1"/>
              <a:t>TestFixture</a:t>
            </a:r>
            <a:r>
              <a:rPr lang="en-US" dirty="0"/>
              <a:t> </a:t>
            </a:r>
            <a:r>
              <a:rPr lang="en-US" dirty="0" err="1"/>
              <a:t>TearDown</a:t>
            </a:r>
            <a:r>
              <a:rPr lang="en-US" dirty="0"/>
              <a:t> attribute which will run after all of the tests have finished executing. Again, we've just got a </a:t>
            </a:r>
            <a:r>
              <a:rPr lang="en-US" dirty="0" err="1"/>
              <a:t>Console.WriteLine</a:t>
            </a:r>
            <a:r>
              <a:rPr lang="en-US" dirty="0"/>
              <a:t> saying After </a:t>
            </a:r>
            <a:r>
              <a:rPr lang="en-US" dirty="0" err="1"/>
              <a:t>PlayerCharacterTests</a:t>
            </a:r>
            <a:r>
              <a:rPr lang="en-US" dirty="0"/>
              <a:t>. If I run the tests they still all pass, and if we look in the Output window and just go to the start of the test run, notice this time we've got this Before </a:t>
            </a:r>
            <a:r>
              <a:rPr lang="en-US" dirty="0" err="1"/>
              <a:t>PlayerCharacterTests</a:t>
            </a:r>
            <a:r>
              <a:rPr lang="en-US" dirty="0"/>
              <a:t> executing once before any of the tests are actually executed, and then we get our </a:t>
            </a:r>
            <a:r>
              <a:rPr lang="en-US" dirty="0" err="1"/>
              <a:t>SetUp</a:t>
            </a:r>
            <a:r>
              <a:rPr lang="en-US" dirty="0"/>
              <a:t> and </a:t>
            </a:r>
            <a:r>
              <a:rPr lang="en-US" dirty="0" err="1"/>
              <a:t>TearDown</a:t>
            </a:r>
            <a:r>
              <a:rPr lang="en-US" dirty="0"/>
              <a:t> methods executing as before. Right at the end we get our </a:t>
            </a:r>
            <a:r>
              <a:rPr lang="en-US" dirty="0" err="1"/>
              <a:t>TestFixture</a:t>
            </a:r>
            <a:r>
              <a:rPr lang="en-US" dirty="0"/>
              <a:t> </a:t>
            </a:r>
            <a:r>
              <a:rPr lang="en-US" dirty="0" err="1"/>
              <a:t>TearDown</a:t>
            </a:r>
            <a:r>
              <a:rPr lang="en-US" dirty="0"/>
              <a:t> attribute executing and we output After </a:t>
            </a:r>
            <a:r>
              <a:rPr lang="en-US" dirty="0" err="1"/>
              <a:t>PlayerCharacterTests</a:t>
            </a:r>
            <a:r>
              <a:rPr lang="en-US" dirty="0"/>
              <a:t>, which is coming from our </a:t>
            </a:r>
            <a:r>
              <a:rPr lang="en-US" dirty="0" err="1"/>
              <a:t>AfterAllTestsFinished</a:t>
            </a:r>
            <a:r>
              <a:rPr lang="en-US" dirty="0"/>
              <a:t> method. So that's how we can use the </a:t>
            </a:r>
            <a:r>
              <a:rPr lang="en-US" dirty="0" err="1"/>
              <a:t>TestFixtureSetUp</a:t>
            </a:r>
            <a:r>
              <a:rPr lang="en-US" dirty="0"/>
              <a:t> attribute and the </a:t>
            </a:r>
            <a:r>
              <a:rPr lang="en-US" dirty="0" err="1"/>
              <a:t>TestFixtureTearDown</a:t>
            </a:r>
            <a:r>
              <a:rPr lang="en-US" dirty="0"/>
              <a:t> attribute from </a:t>
            </a:r>
            <a:r>
              <a:rPr lang="en-US" dirty="0" err="1"/>
              <a:t>NUnit</a:t>
            </a:r>
            <a:r>
              <a:rPr lang="en-US" dirty="0"/>
              <a:t> to run the code before and after the </a:t>
            </a:r>
            <a:r>
              <a:rPr lang="en-US" dirty="0" err="1"/>
              <a:t>TestFixture</a:t>
            </a:r>
            <a:r>
              <a:rPr lang="en-US" dirty="0"/>
              <a:t>.</a:t>
            </a:r>
            <a:r>
              <a:rPr lang="nl-BE" dirty="0"/>
              <a: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63</a:t>
            </a:fld>
            <a:endParaRPr lang="en-US" altLang="nl-BE"/>
          </a:p>
        </p:txBody>
      </p:sp>
    </p:spTree>
    <p:extLst>
      <p:ext uri="{BB962C8B-B14F-4D97-AF65-F5344CB8AC3E}">
        <p14:creationId xmlns:p14="http://schemas.microsoft.com/office/powerpoint/2010/main" val="3674662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a Test with Multiple Test Case Data</a:t>
            </a:r>
          </a:p>
          <a:p>
            <a:endParaRPr lang="en-US" dirty="0"/>
          </a:p>
          <a:p>
            <a:r>
              <a:rPr lang="en-US" dirty="0"/>
              <a:t>In this next section of this module, we're going to look at some techniques where we can create a single test and then run that test multiple times with different input test data. In this first demo we're going to see how we can take an existing test and execute it multiple times with different sets of specified test data. We have a </a:t>
            </a:r>
            <a:r>
              <a:rPr lang="en-US" dirty="0" err="1"/>
              <a:t>MemoryCalculatorDataDrivenTests</a:t>
            </a:r>
            <a:r>
              <a:rPr lang="en-US" dirty="0"/>
              <a:t> </a:t>
            </a:r>
            <a:r>
              <a:rPr lang="en-US" dirty="0" err="1"/>
              <a:t>TestFixture</a:t>
            </a:r>
            <a:r>
              <a:rPr lang="en-US" dirty="0"/>
              <a:t> and at the minute we've just got a single method </a:t>
            </a:r>
            <a:r>
              <a:rPr lang="en-US" dirty="0" err="1"/>
              <a:t>ShouldSubtractTwoNegativeNumbers</a:t>
            </a:r>
            <a:r>
              <a:rPr lang="en-US" dirty="0"/>
              <a:t>. We're just creating a new </a:t>
            </a:r>
            <a:r>
              <a:rPr lang="en-US" dirty="0" err="1"/>
              <a:t>MemoryCalculator</a:t>
            </a:r>
            <a:r>
              <a:rPr lang="en-US" dirty="0"/>
              <a:t>, subtracting 5, and then 10, and checking we get positive 15. And we can run this, and it passes. </a:t>
            </a:r>
          </a:p>
          <a:p>
            <a:r>
              <a:rPr lang="en-US" dirty="0"/>
              <a:t>What if we wanted to write some tests to subtract two different negative numbers. We could go and copy and paste this test multiple times and then just change the different data parameters  and the </a:t>
            </a:r>
            <a:r>
              <a:rPr lang="en-US" dirty="0" err="1"/>
              <a:t>assertation</a:t>
            </a:r>
            <a:r>
              <a:rPr lang="en-US" dirty="0"/>
              <a:t>, but this could start to introduce a lot of code duplication. We'll have essentially the same tests written multiple times, just with different data parameters. </a:t>
            </a:r>
          </a:p>
          <a:p>
            <a:r>
              <a:rPr lang="en-US" dirty="0"/>
              <a:t>Let's turn this test into a </a:t>
            </a:r>
            <a:r>
              <a:rPr lang="en-US" dirty="0" err="1"/>
              <a:t>DataDrivenTest</a:t>
            </a:r>
            <a:r>
              <a:rPr lang="en-US" dirty="0"/>
              <a:t> that we can execute multiple times with different input test data. </a:t>
            </a:r>
          </a:p>
          <a:p>
            <a:r>
              <a:rPr lang="en-US" dirty="0"/>
              <a:t>The first thing we're going to do is we're actually going to add some parameters to our Test method. We've added three parameters, the first number we want to subtract, the second number we want to subtract, and then what we expect the outcome to be in the Assert. We've got these three parameters, we need to pass some values to them when the test executes. To do this, we can replace this Test attribute with the </a:t>
            </a:r>
            <a:r>
              <a:rPr lang="en-US" dirty="0" err="1"/>
              <a:t>NUnit</a:t>
            </a:r>
            <a:r>
              <a:rPr lang="en-US" dirty="0"/>
              <a:t> </a:t>
            </a:r>
            <a:r>
              <a:rPr lang="en-US" dirty="0" err="1"/>
              <a:t>TestCase</a:t>
            </a:r>
            <a:r>
              <a:rPr lang="en-US" dirty="0"/>
              <a:t> attribute, and the </a:t>
            </a:r>
            <a:r>
              <a:rPr lang="en-US" dirty="0" err="1"/>
              <a:t>TestCase</a:t>
            </a:r>
            <a:r>
              <a:rPr lang="en-US" dirty="0"/>
              <a:t> attribute creates a set of </a:t>
            </a:r>
            <a:r>
              <a:rPr lang="en-US" dirty="0" err="1"/>
              <a:t>TestData</a:t>
            </a:r>
            <a:r>
              <a:rPr lang="en-US" dirty="0"/>
              <a:t> that we want to pass to our Test method. In the </a:t>
            </a:r>
            <a:r>
              <a:rPr lang="en-US" dirty="0" err="1"/>
              <a:t>TestCase</a:t>
            </a:r>
            <a:r>
              <a:rPr lang="en-US" dirty="0"/>
              <a:t> attribute constructor, we can specify a variable number of parameters. Each parameter that we specify gets fed into each parameter of our Test method. </a:t>
            </a:r>
          </a:p>
          <a:p>
            <a:r>
              <a:rPr lang="en-US" dirty="0"/>
              <a:t>-5 will get passed to </a:t>
            </a:r>
            <a:r>
              <a:rPr lang="en-US" dirty="0" err="1"/>
              <a:t>firstNum</a:t>
            </a:r>
            <a:r>
              <a:rPr lang="en-US" dirty="0"/>
              <a:t>, -10 will get passed to </a:t>
            </a:r>
            <a:r>
              <a:rPr lang="en-US" dirty="0" err="1"/>
              <a:t>secondNum</a:t>
            </a:r>
            <a:r>
              <a:rPr lang="en-US" dirty="0"/>
              <a:t>, and 15 will be passed to </a:t>
            </a:r>
            <a:r>
              <a:rPr lang="en-US" dirty="0" err="1"/>
              <a:t>expectedNum</a:t>
            </a:r>
            <a:r>
              <a:rPr lang="en-US" dirty="0"/>
              <a:t> (the last parameter (not</a:t>
            </a:r>
            <a:r>
              <a:rPr lang="en-US" baseline="0" dirty="0"/>
              <a:t> visible on the slide)</a:t>
            </a:r>
            <a:r>
              <a:rPr lang="en-US" dirty="0"/>
              <a:t>. We've got these parameters, we need to modify the Test body to make use of them. So instead of these hardcoded values, we're actually going to use the parameters of the Test method, </a:t>
            </a:r>
            <a:r>
              <a:rPr lang="en-US" dirty="0" err="1"/>
              <a:t>firstNum</a:t>
            </a:r>
            <a:r>
              <a:rPr lang="en-US" dirty="0"/>
              <a:t>, followed by </a:t>
            </a:r>
            <a:r>
              <a:rPr lang="en-US" dirty="0" err="1"/>
              <a:t>secondNum</a:t>
            </a:r>
            <a:r>
              <a:rPr lang="en-US" dirty="0"/>
              <a:t>, and we also need to change the Assert to remove the hardcoded expected value.</a:t>
            </a:r>
            <a:r>
              <a:rPr lang="en-US" baseline="0" dirty="0"/>
              <a:t> I</a:t>
            </a:r>
            <a:r>
              <a:rPr lang="en-US" dirty="0"/>
              <a:t>nstead use the </a:t>
            </a:r>
            <a:r>
              <a:rPr lang="en-US" dirty="0" err="1"/>
              <a:t>expectedNum</a:t>
            </a:r>
            <a:r>
              <a:rPr lang="en-US" dirty="0"/>
              <a:t> parameter from our Test method parameter that's going to be populated from our </a:t>
            </a:r>
            <a:r>
              <a:rPr lang="en-US" dirty="0" err="1"/>
              <a:t>TestCase</a:t>
            </a:r>
            <a:r>
              <a:rPr lang="en-US" dirty="0"/>
              <a:t> attribute. </a:t>
            </a:r>
          </a:p>
          <a:p>
            <a:r>
              <a:rPr lang="en-US" dirty="0"/>
              <a:t>If we Build and have a look in our Test Explorer, notice this time we've got this slightly different format for our Test method name, showing the actual test data parameters that will be passed to it. We can run this, and our test passes, and we can see in the Output window we've got this </a:t>
            </a:r>
            <a:r>
              <a:rPr lang="en-US" dirty="0" err="1"/>
              <a:t>TestCase</a:t>
            </a:r>
            <a:r>
              <a:rPr lang="en-US" dirty="0"/>
              <a:t> -5, -10, and 15 coming from our -5, -10, and 15. </a:t>
            </a:r>
          </a:p>
          <a:p>
            <a:r>
              <a:rPr lang="en-US" dirty="0"/>
              <a:t>We've re-factored this test, we can very quickly add new </a:t>
            </a:r>
            <a:r>
              <a:rPr lang="en-US" dirty="0" err="1"/>
              <a:t>TestCases</a:t>
            </a:r>
            <a:r>
              <a:rPr lang="en-US" dirty="0"/>
              <a:t> to it. Let's add two more </a:t>
            </a:r>
            <a:r>
              <a:rPr lang="en-US" dirty="0" err="1"/>
              <a:t>TestCases</a:t>
            </a:r>
            <a:r>
              <a:rPr lang="en-US" dirty="0"/>
              <a:t>, a </a:t>
            </a:r>
            <a:r>
              <a:rPr lang="en-US" dirty="0" err="1"/>
              <a:t>TestCase</a:t>
            </a:r>
            <a:r>
              <a:rPr lang="en-US" dirty="0"/>
              <a:t> where we're specifying -5 for the </a:t>
            </a:r>
            <a:r>
              <a:rPr lang="en-US" dirty="0" err="1"/>
              <a:t>firstNum</a:t>
            </a:r>
            <a:r>
              <a:rPr lang="en-US" dirty="0"/>
              <a:t>, -5 for the </a:t>
            </a:r>
            <a:r>
              <a:rPr lang="en-US" dirty="0" err="1"/>
              <a:t>secondNum</a:t>
            </a:r>
            <a:r>
              <a:rPr lang="en-US" dirty="0"/>
              <a:t>, and 10 for our expected Assert value, and a third </a:t>
            </a:r>
            <a:r>
              <a:rPr lang="en-US" dirty="0" err="1"/>
              <a:t>TestCase</a:t>
            </a:r>
            <a:r>
              <a:rPr lang="en-US" dirty="0"/>
              <a:t>, -5, 0, and 5. </a:t>
            </a:r>
          </a:p>
          <a:p>
            <a:r>
              <a:rPr lang="en-US" dirty="0"/>
              <a:t>If we build, notice this time that we've actually got three tests showing up now. The first one that we've just executed followed by these two additional </a:t>
            </a:r>
            <a:r>
              <a:rPr lang="en-US" dirty="0" err="1"/>
              <a:t>TestCases</a:t>
            </a:r>
            <a:r>
              <a:rPr lang="en-US" dirty="0"/>
              <a:t> that we've just added. We've very quickly created multiple </a:t>
            </a:r>
            <a:r>
              <a:rPr lang="en-US" dirty="0" err="1"/>
              <a:t>TestCases</a:t>
            </a:r>
            <a:r>
              <a:rPr lang="en-US" dirty="0"/>
              <a:t> by simply adding new </a:t>
            </a:r>
            <a:r>
              <a:rPr lang="en-US" dirty="0" err="1"/>
              <a:t>TestCase</a:t>
            </a:r>
            <a:r>
              <a:rPr lang="en-US" dirty="0"/>
              <a:t> attributes. We can run these selected tests, and our tests pass. Just to show this working, let's make a mistake here in our expected result. Let's change this to 25, build</a:t>
            </a:r>
            <a:r>
              <a:rPr lang="en-US" baseline="0" dirty="0"/>
              <a:t> and </a:t>
            </a:r>
            <a:r>
              <a:rPr lang="en-US" dirty="0"/>
              <a:t>run these tests again. Notice this time we get a test failure and if we have a look at this we can see we expected the value of 25, but it was actually 5. So let's just fix that, re-build, and run our tests again, and now they all pass.</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65</a:t>
            </a:fld>
            <a:endParaRPr lang="en-US" altLang="nl-BE"/>
          </a:p>
        </p:txBody>
      </p:sp>
    </p:spTree>
    <p:extLst>
      <p:ext uri="{BB962C8B-B14F-4D97-AF65-F5344CB8AC3E}">
        <p14:creationId xmlns:p14="http://schemas.microsoft.com/office/powerpoint/2010/main" val="3017873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Multiple Test</a:t>
            </a:r>
            <a:r>
              <a:rPr lang="nl-BE" baseline="0" dirty="0"/>
              <a:t> Case Data: </a:t>
            </a:r>
            <a:r>
              <a:rPr lang="en-US" baseline="0" dirty="0"/>
              <a:t>Reusing Test Case Data</a:t>
            </a:r>
          </a:p>
          <a:p>
            <a:endParaRPr lang="en-US" baseline="0" dirty="0"/>
          </a:p>
          <a:p>
            <a:r>
              <a:rPr lang="en-US" baseline="0" dirty="0"/>
              <a:t>Now we know how to use test case data for a single Test method. If we have a set of Test Case Data that we want to reuse through multiple tests, we can modify our tests to do this. </a:t>
            </a:r>
          </a:p>
          <a:p>
            <a:r>
              <a:rPr lang="en-US" baseline="0" dirty="0"/>
              <a:t>We have this class </a:t>
            </a:r>
            <a:r>
              <a:rPr lang="en-US" baseline="0" dirty="0" err="1"/>
              <a:t>SharingTestDataTests</a:t>
            </a:r>
            <a:r>
              <a:rPr lang="en-US" baseline="0" dirty="0"/>
              <a:t>, and it's just using the </a:t>
            </a:r>
            <a:r>
              <a:rPr lang="en-US" baseline="0" dirty="0" err="1"/>
              <a:t>TestCase</a:t>
            </a:r>
            <a:r>
              <a:rPr lang="en-US" baseline="0" dirty="0"/>
              <a:t> attribute that we just saw. We can run these tests, and they all pass, but what if we had multiple tests that we wanted to use these same sets of </a:t>
            </a:r>
            <a:r>
              <a:rPr lang="en-US" baseline="0" dirty="0" err="1"/>
              <a:t>TestCase</a:t>
            </a:r>
            <a:r>
              <a:rPr lang="en-US" baseline="0" dirty="0"/>
              <a:t> data for, so we could copy and paste the set of </a:t>
            </a:r>
            <a:r>
              <a:rPr lang="en-US" baseline="0" dirty="0" err="1"/>
              <a:t>TestCaseData</a:t>
            </a:r>
            <a:r>
              <a:rPr lang="en-US" baseline="0" dirty="0"/>
              <a:t> to each test This is creating some code duplication and maintenance problems. </a:t>
            </a:r>
          </a:p>
          <a:p>
            <a:r>
              <a:rPr lang="en-US" baseline="0" dirty="0"/>
              <a:t>Instead, we can create a new class that we can use to provide test data to Test methods. We create a class in the same file. I'm going to call this class </a:t>
            </a:r>
            <a:r>
              <a:rPr lang="en-US" baseline="0" dirty="0" err="1"/>
              <a:t>ExampleTestCaseSource</a:t>
            </a:r>
            <a:r>
              <a:rPr lang="en-US" baseline="0" dirty="0"/>
              <a:t>, and we're actually going to implement the </a:t>
            </a:r>
            <a:r>
              <a:rPr lang="en-US" baseline="0" dirty="0" err="1"/>
              <a:t>IEnumerable</a:t>
            </a:r>
            <a:r>
              <a:rPr lang="en-US" baseline="0" dirty="0"/>
              <a:t> interface. When we implement </a:t>
            </a:r>
            <a:r>
              <a:rPr lang="en-US" baseline="0" dirty="0" err="1"/>
              <a:t>IEnumerable</a:t>
            </a:r>
            <a:r>
              <a:rPr lang="en-US" baseline="0" dirty="0"/>
              <a:t>, we have to implement its </a:t>
            </a:r>
            <a:r>
              <a:rPr lang="en-US" baseline="0" dirty="0" err="1"/>
              <a:t>GetEnumerator</a:t>
            </a:r>
            <a:r>
              <a:rPr lang="en-US" baseline="0" dirty="0"/>
              <a:t> method. In this method we can provide some </a:t>
            </a:r>
            <a:r>
              <a:rPr lang="en-US" baseline="0" dirty="0" err="1"/>
              <a:t>TestCase</a:t>
            </a:r>
            <a:r>
              <a:rPr lang="en-US" baseline="0" dirty="0"/>
              <a:t> data. </a:t>
            </a:r>
          </a:p>
          <a:p>
            <a:r>
              <a:rPr lang="en-US" baseline="0" dirty="0"/>
              <a:t>We're just returning three sets of </a:t>
            </a:r>
            <a:r>
              <a:rPr lang="en-US" baseline="0" dirty="0" err="1"/>
              <a:t>TestCase</a:t>
            </a:r>
            <a:r>
              <a:rPr lang="en-US" baseline="0" dirty="0"/>
              <a:t> data, and we're returning the same values, -5, -10, 15, etc., as we're providing in our </a:t>
            </a:r>
            <a:r>
              <a:rPr lang="en-US" baseline="0" dirty="0" err="1"/>
              <a:t>TestCase</a:t>
            </a:r>
            <a:r>
              <a:rPr lang="en-US" baseline="0" dirty="0"/>
              <a:t> attributes. We have a class that will provide an enumeration of </a:t>
            </a:r>
            <a:r>
              <a:rPr lang="en-US" baseline="0" dirty="0" err="1"/>
              <a:t>TestData</a:t>
            </a:r>
            <a:r>
              <a:rPr lang="en-US" baseline="0" dirty="0"/>
              <a:t>, we need to specify our Test method to actually use it. To do this, we can remove the </a:t>
            </a:r>
            <a:r>
              <a:rPr lang="en-US" baseline="0" dirty="0" err="1"/>
              <a:t>TestCase</a:t>
            </a:r>
            <a:r>
              <a:rPr lang="en-US" baseline="0" dirty="0"/>
              <a:t> attributes and replace them with </a:t>
            </a:r>
            <a:r>
              <a:rPr lang="en-US" baseline="0" dirty="0" err="1"/>
              <a:t>NUnit's</a:t>
            </a:r>
            <a:r>
              <a:rPr lang="en-US" baseline="0" dirty="0"/>
              <a:t> </a:t>
            </a:r>
            <a:r>
              <a:rPr lang="en-US" baseline="0" dirty="0" err="1"/>
              <a:t>TestCaseSource</a:t>
            </a:r>
            <a:r>
              <a:rPr lang="en-US" baseline="0" dirty="0"/>
              <a:t> attribute. The </a:t>
            </a:r>
            <a:r>
              <a:rPr lang="en-US" baseline="0" dirty="0" err="1"/>
              <a:t>TestCaseSource</a:t>
            </a:r>
            <a:r>
              <a:rPr lang="en-US" baseline="0" dirty="0"/>
              <a:t> attribute allows us to tell the test runner to read in </a:t>
            </a:r>
            <a:r>
              <a:rPr lang="en-US" baseline="0" dirty="0" err="1"/>
              <a:t>TestCase</a:t>
            </a:r>
            <a:r>
              <a:rPr lang="en-US" baseline="0" dirty="0"/>
              <a:t> data from an alternative place. When we do this, we need to tell the test runner which class to pull in </a:t>
            </a:r>
            <a:r>
              <a:rPr lang="en-US" baseline="0" dirty="0" err="1"/>
              <a:t>TestData</a:t>
            </a:r>
            <a:r>
              <a:rPr lang="en-US" baseline="0" dirty="0"/>
              <a:t> from, so here we use </a:t>
            </a:r>
            <a:r>
              <a:rPr lang="en-US" baseline="0" dirty="0" err="1"/>
              <a:t>typeof</a:t>
            </a:r>
            <a:r>
              <a:rPr lang="en-US" baseline="0" dirty="0"/>
              <a:t>, and specify our </a:t>
            </a:r>
            <a:r>
              <a:rPr lang="en-US" baseline="0" dirty="0" err="1"/>
              <a:t>ExampleTestCaseSource</a:t>
            </a:r>
            <a:r>
              <a:rPr lang="en-US" baseline="0" dirty="0"/>
              <a:t> class that we've just created from here. If we build this, we can see our tests look the same, and if we run our selected tests they all still pass. We can go and create some different test data here. So let's create a fourth </a:t>
            </a:r>
            <a:r>
              <a:rPr lang="en-US" baseline="0" dirty="0" err="1"/>
              <a:t>TestCase</a:t>
            </a:r>
            <a:r>
              <a:rPr lang="en-US" baseline="0" dirty="0"/>
              <a:t>, and let's just say we're going to use 0, 0, and so we expect the result to still be 0. If we build this, we can see our fourth </a:t>
            </a:r>
            <a:r>
              <a:rPr lang="en-US" baseline="0" dirty="0" err="1"/>
              <a:t>TestCase</a:t>
            </a:r>
            <a:r>
              <a:rPr lang="en-US" baseline="0" dirty="0"/>
              <a:t> _____ 0, 0, 0, and we can run all of our four </a:t>
            </a:r>
            <a:r>
              <a:rPr lang="en-US" baseline="0" dirty="0" err="1"/>
              <a:t>TestCases</a:t>
            </a:r>
            <a:r>
              <a:rPr lang="en-US" baseline="0" dirty="0"/>
              <a:t> now, and they all still pass.</a:t>
            </a:r>
            <a:endParaRPr lang="nl-BE" baseline="0" dirty="0"/>
          </a:p>
          <a:p>
            <a:endParaRPr lang="nl-BE" baseline="0"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67</a:t>
            </a:fld>
            <a:endParaRPr lang="en-US" altLang="nl-BE"/>
          </a:p>
        </p:txBody>
      </p:sp>
    </p:spTree>
    <p:extLst>
      <p:ext uri="{BB962C8B-B14F-4D97-AF65-F5344CB8AC3E}">
        <p14:creationId xmlns:p14="http://schemas.microsoft.com/office/powerpoint/2010/main" val="2889529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G</a:t>
            </a:r>
            <a:r>
              <a:rPr lang="en-US" b="1" dirty="0" err="1"/>
              <a:t>enerating</a:t>
            </a:r>
            <a:r>
              <a:rPr lang="en-US" b="1" dirty="0"/>
              <a:t> Combinations of Input Data</a:t>
            </a:r>
          </a:p>
          <a:p>
            <a:endParaRPr lang="en-US" dirty="0"/>
          </a:p>
          <a:p>
            <a:r>
              <a:rPr lang="en-US" dirty="0"/>
              <a:t>In this final demo on test data, we're going to look at how we can get </a:t>
            </a:r>
            <a:r>
              <a:rPr lang="en-US" dirty="0" err="1"/>
              <a:t>NUnit</a:t>
            </a:r>
            <a:r>
              <a:rPr lang="en-US" dirty="0"/>
              <a:t> to automatically generate combinations of all input data that we specify.</a:t>
            </a:r>
            <a:r>
              <a:rPr lang="en-US" baseline="0" dirty="0"/>
              <a:t> In this </a:t>
            </a:r>
            <a:r>
              <a:rPr lang="en-US" dirty="0"/>
              <a:t>way we can very quickly create large variations in input data to make sure our code doesn't throw an exception. We've got this Test class </a:t>
            </a:r>
            <a:r>
              <a:rPr lang="en-US" dirty="0" err="1"/>
              <a:t>MemoryCalculatorCombinatorialTests</a:t>
            </a:r>
            <a:r>
              <a:rPr lang="en-US" dirty="0"/>
              <a:t>, and we've just got the Test method with a couple of parameters, </a:t>
            </a:r>
            <a:r>
              <a:rPr lang="en-US" dirty="0" err="1"/>
              <a:t>numToAdd</a:t>
            </a:r>
            <a:r>
              <a:rPr lang="en-US" dirty="0"/>
              <a:t>, and </a:t>
            </a:r>
            <a:r>
              <a:rPr lang="en-US" dirty="0" err="1"/>
              <a:t>numToDivideBy</a:t>
            </a:r>
            <a:r>
              <a:rPr lang="en-US" dirty="0"/>
              <a:t>. In our Test body we're calling the Add method of our System Under Test, and then calling its Divide method. Notice in this test we don't have </a:t>
            </a:r>
            <a:r>
              <a:rPr lang="en-US" dirty="0" err="1"/>
              <a:t>TestCase</a:t>
            </a:r>
            <a:r>
              <a:rPr lang="en-US" dirty="0"/>
              <a:t> attributes because we don't want to manually specify all of the different combinations of input parameters, we want </a:t>
            </a:r>
            <a:r>
              <a:rPr lang="en-US" dirty="0" err="1"/>
              <a:t>NUnit</a:t>
            </a:r>
            <a:r>
              <a:rPr lang="en-US" dirty="0"/>
              <a:t> to do this for us. To do this, rather than adding additional attributes to the method itself, we're going to add attributes to the individual parameters of the method. </a:t>
            </a:r>
          </a:p>
          <a:p>
            <a:r>
              <a:rPr lang="en-US" dirty="0"/>
              <a:t>The first thing we want to do is specify a number of values to be provided to the </a:t>
            </a:r>
            <a:r>
              <a:rPr lang="en-US" dirty="0" err="1"/>
              <a:t>numToAdd</a:t>
            </a:r>
            <a:r>
              <a:rPr lang="en-US" dirty="0"/>
              <a:t> parameter. We’re going to use </a:t>
            </a:r>
            <a:r>
              <a:rPr lang="en-US" dirty="0" err="1"/>
              <a:t>NUnit's</a:t>
            </a:r>
            <a:r>
              <a:rPr lang="en-US" dirty="0"/>
              <a:t> Values attribute. We're adding the Values attribute to the actual </a:t>
            </a:r>
            <a:r>
              <a:rPr lang="en-US" dirty="0" err="1"/>
              <a:t>numToAdd</a:t>
            </a:r>
            <a:r>
              <a:rPr lang="en-US" dirty="0"/>
              <a:t> parameter. This will provide the values 10, 20, and 30 to this </a:t>
            </a:r>
            <a:r>
              <a:rPr lang="en-US" dirty="0" err="1"/>
              <a:t>numToAdd</a:t>
            </a:r>
            <a:r>
              <a:rPr lang="en-US" dirty="0"/>
              <a:t> parameter. We can do the same thing for the </a:t>
            </a:r>
            <a:r>
              <a:rPr lang="en-US" dirty="0" err="1"/>
              <a:t>numToDivideBy</a:t>
            </a:r>
            <a:r>
              <a:rPr lang="en-US" dirty="0"/>
              <a:t> parameter.</a:t>
            </a:r>
            <a:r>
              <a:rPr lang="en-US" baseline="0" dirty="0"/>
              <a:t> W</a:t>
            </a:r>
            <a:r>
              <a:rPr lang="en-US" dirty="0"/>
              <a:t>e're providing the values 2, 1, and 0 to the </a:t>
            </a:r>
            <a:r>
              <a:rPr lang="en-US" dirty="0" err="1"/>
              <a:t>numToDivideBy</a:t>
            </a:r>
            <a:r>
              <a:rPr lang="en-US" dirty="0"/>
              <a:t> parameter. Unlike the </a:t>
            </a:r>
            <a:r>
              <a:rPr lang="en-US" dirty="0" err="1"/>
              <a:t>TestCaseData</a:t>
            </a:r>
            <a:r>
              <a:rPr lang="en-US" dirty="0"/>
              <a:t> attribute, when </a:t>
            </a:r>
            <a:r>
              <a:rPr lang="en-US" dirty="0" err="1"/>
              <a:t>NUnit</a:t>
            </a:r>
            <a:r>
              <a:rPr lang="en-US" dirty="0"/>
              <a:t> sees these values it's going to actually create nine individual tests for it. We'll get 10 divided by 2, 10 divided by 1, and 10 divided by 0; 20 divided by 2, 1, and 0; and 30 divided by 2, 1, and 0.  </a:t>
            </a:r>
            <a:r>
              <a:rPr lang="en-US" dirty="0" err="1"/>
              <a:t>NUnit</a:t>
            </a:r>
            <a:r>
              <a:rPr lang="en-US" dirty="0"/>
              <a:t> is going to create all of these different combinations of input </a:t>
            </a:r>
            <a:r>
              <a:rPr lang="en-US" dirty="0" err="1"/>
              <a:t>TestData</a:t>
            </a:r>
            <a:r>
              <a:rPr lang="en-US" dirty="0"/>
              <a:t> and then execute our test. If we build this and head over to our </a:t>
            </a:r>
            <a:r>
              <a:rPr lang="en-US" dirty="0" err="1"/>
              <a:t>MemoryCalculatorCombinatorialTests</a:t>
            </a:r>
            <a:r>
              <a:rPr lang="en-US" dirty="0"/>
              <a:t>, we can see we've actually got nine tests showing up now.</a:t>
            </a:r>
            <a:r>
              <a:rPr lang="en-US" baseline="0" dirty="0"/>
              <a:t> W</a:t>
            </a:r>
            <a:r>
              <a:rPr lang="en-US" dirty="0"/>
              <a:t>e can see the combinations of input data, 10 divided by 0, divided by 1, and divided by 2; 20 divided by 0, by 1 and 2; and 30 divided by 0, 1, and 2. We can see a number of zeros for a divisor, we should get some errors for those. Let's run this, and we can see all of the different combinations of input test data used and those combinations that involve a </a:t>
            </a:r>
            <a:r>
              <a:rPr lang="en-US" dirty="0" err="1"/>
              <a:t>DivideByZero</a:t>
            </a:r>
            <a:r>
              <a:rPr lang="en-US" dirty="0"/>
              <a:t> or get the expected </a:t>
            </a:r>
            <a:r>
              <a:rPr lang="en-US" dirty="0" err="1"/>
              <a:t>DivideByZero</a:t>
            </a:r>
            <a:r>
              <a:rPr lang="en-US" dirty="0"/>
              <a:t> exception. </a:t>
            </a:r>
          </a:p>
          <a:p>
            <a:r>
              <a:rPr lang="en-US" dirty="0"/>
              <a:t>If we go and change this zero to something more sensible, to 10, re-build, notice our combinations of </a:t>
            </a:r>
            <a:r>
              <a:rPr lang="en-US" dirty="0" err="1"/>
              <a:t>TestData</a:t>
            </a:r>
            <a:r>
              <a:rPr lang="en-US" dirty="0"/>
              <a:t> change. We've got no </a:t>
            </a:r>
            <a:r>
              <a:rPr lang="en-US" dirty="0" err="1"/>
              <a:t>DivideByZeros</a:t>
            </a:r>
            <a:r>
              <a:rPr lang="en-US" dirty="0"/>
              <a:t>, we've got </a:t>
            </a:r>
            <a:r>
              <a:rPr lang="en-US" dirty="0" err="1"/>
              <a:t>DivideBy</a:t>
            </a:r>
            <a:r>
              <a:rPr lang="en-US" dirty="0"/>
              <a:t> 10's instead. and we can run those and now all our tests pass. That's how we can use the Values attribute on individual test parameters to create combinations of input test data to check that our System Under Test doesn't fail with various combinations of input data. It's worth pointing out here that notice we don't actually have any expected values or Asserts. Because </a:t>
            </a:r>
            <a:r>
              <a:rPr lang="en-US" dirty="0" err="1"/>
              <a:t>NUnit</a:t>
            </a:r>
            <a:r>
              <a:rPr lang="en-US" dirty="0"/>
              <a:t> is creating all of the options for us, it's impossible for us to specify expected values because we're just going to get the combination of all values and then our System Under Test executed to ensure that it doesn't break and throw an exception.</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68</a:t>
            </a:fld>
            <a:endParaRPr lang="en-US" altLang="nl-BE"/>
          </a:p>
        </p:txBody>
      </p:sp>
    </p:spTree>
    <p:extLst>
      <p:ext uri="{BB962C8B-B14F-4D97-AF65-F5344CB8AC3E}">
        <p14:creationId xmlns:p14="http://schemas.microsoft.com/office/powerpoint/2010/main" val="2680728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NUnit Test Suite Organizational Structure</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start to look at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in more detail now. The first thing we're going to look at </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is how we organize our suites of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First off in Visual Studio we create a new test project that's going to test our production code. So in this test project we add a </a:t>
            </a:r>
            <a:r>
              <a:rPr lang="en-US" sz="1200" b="1" kern="1200" dirty="0">
                <a:solidFill>
                  <a:schemeClr val="tx1"/>
                </a:solidFill>
                <a:effectLst/>
                <a:latin typeface="Times New Roman" pitchFamily="18" charset="0"/>
                <a:ea typeface="+mn-ea"/>
                <a:cs typeface="+mn-cs"/>
              </a:rPr>
              <a:t>reference</a:t>
            </a:r>
            <a:r>
              <a:rPr lang="en-US" sz="1200" kern="1200" dirty="0">
                <a:solidFill>
                  <a:schemeClr val="tx1"/>
                </a:solidFill>
                <a:effectLst/>
                <a:latin typeface="Times New Roman" pitchFamily="18" charset="0"/>
                <a:ea typeface="+mn-ea"/>
                <a:cs typeface="+mn-cs"/>
              </a:rPr>
              <a:t> to our production code project.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Generally speaking, it's not usually a good idea to mix our production code with our test code, that's why we create a separate project.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So now we've got our test project, we can go and add a reference to </a:t>
            </a:r>
            <a:r>
              <a:rPr lang="en-US" sz="1200" b="1"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and now we can start to write our tests. Within our test project,</a:t>
            </a:r>
            <a:r>
              <a:rPr lang="en-US" sz="1200" kern="1200" baseline="0" dirty="0">
                <a:solidFill>
                  <a:schemeClr val="tx1"/>
                </a:solidFill>
                <a:effectLst/>
                <a:latin typeface="Times New Roman" pitchFamily="18" charset="0"/>
                <a:ea typeface="+mn-ea"/>
                <a:cs typeface="+mn-cs"/>
              </a:rPr>
              <a:t> W</a:t>
            </a:r>
            <a:r>
              <a:rPr lang="en-US" sz="1200" kern="1200" dirty="0">
                <a:solidFill>
                  <a:schemeClr val="tx1"/>
                </a:solidFill>
                <a:effectLst/>
                <a:latin typeface="Times New Roman" pitchFamily="18" charset="0"/>
                <a:ea typeface="+mn-ea"/>
                <a:cs typeface="+mn-cs"/>
              </a:rPr>
              <a:t>e create one or more testing classes, so these are just regular public classes that we apply specific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attributes to, and we'll look at these attributes in just a moment. Inside our Test classes is where we actually write our individual test. So each test that we want to write is a public void method inside our testing class, and again, we decorate these test methods with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attributes to indicate that they're tests that need executing by the test runner.</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9</a:t>
            </a:fld>
            <a:endParaRPr lang="en-US" altLang="nl-BE"/>
          </a:p>
        </p:txBody>
      </p:sp>
    </p:spTree>
    <p:extLst>
      <p:ext uri="{BB962C8B-B14F-4D97-AF65-F5344CB8AC3E}">
        <p14:creationId xmlns:p14="http://schemas.microsoft.com/office/powerpoint/2010/main" val="503935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Temporarily Ignoring Tests</a:t>
            </a:r>
          </a:p>
          <a:p>
            <a:endParaRPr lang="en-US" dirty="0"/>
          </a:p>
          <a:p>
            <a:r>
              <a:rPr lang="en-US" dirty="0"/>
              <a:t>In this last section of this module, we're going to take a look at some miscellaneous attributes that you may find of use. The first attribute we're going to look at is an attribute that lets us temporarily ignore tests,. When we apply this attribute they won't actually be run by the test runner. We've got some tests for this </a:t>
            </a:r>
            <a:r>
              <a:rPr lang="en-US" dirty="0" err="1"/>
              <a:t>StockMarketProjection</a:t>
            </a:r>
            <a:r>
              <a:rPr lang="en-US" dirty="0"/>
              <a:t> class. If we wanted to temporarily stop this test from running, we could, of course, comment this out, but then we'll no longer benefit from the compilation checking in our test.</a:t>
            </a:r>
            <a:r>
              <a:rPr lang="en-US" baseline="0" dirty="0"/>
              <a:t> I</a:t>
            </a:r>
            <a:r>
              <a:rPr lang="en-US" dirty="0"/>
              <a:t>nstead we can use the Ignore attribute from </a:t>
            </a:r>
            <a:r>
              <a:rPr lang="en-US" dirty="0" err="1"/>
              <a:t>NUnit</a:t>
            </a:r>
            <a:r>
              <a:rPr lang="en-US" dirty="0"/>
              <a:t>. We can use the Ignore attribute, and if we build and then try and run our </a:t>
            </a:r>
            <a:r>
              <a:rPr lang="en-US" dirty="0" err="1"/>
              <a:t>StockMarketProjectionTests</a:t>
            </a:r>
            <a:r>
              <a:rPr lang="en-US" dirty="0"/>
              <a:t> again, we'll only get one of these two tests executed now. </a:t>
            </a:r>
          </a:p>
          <a:p>
            <a:r>
              <a:rPr lang="en-US" dirty="0"/>
              <a:t>Notice here the </a:t>
            </a:r>
            <a:r>
              <a:rPr lang="en-US" dirty="0" err="1"/>
              <a:t>ShouldProjectShortTerm</a:t>
            </a:r>
            <a:r>
              <a:rPr lang="en-US" dirty="0"/>
              <a:t> Test hasn't actually been executed, and we've got a little warning triangle to tell us that the test has been skipped and hasn't been executed. When we're ready to start running this test again, we can simply remove the Ignore attribute and if we run these tests now they'll both be executed as before. A word of caution here is that the Ignore attribute should only be used for short periods of time. The longer a test stays ignored, the longer it won't actually be executed and we won't be benefiting from the test in the first place.</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69</a:t>
            </a:fld>
            <a:endParaRPr lang="en-US" altLang="nl-BE"/>
          </a:p>
        </p:txBody>
      </p:sp>
    </p:spTree>
    <p:extLst>
      <p:ext uri="{BB962C8B-B14F-4D97-AF65-F5344CB8AC3E}">
        <p14:creationId xmlns:p14="http://schemas.microsoft.com/office/powerpoint/2010/main" val="1658308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Organizing Tests into Categories</a:t>
            </a:r>
          </a:p>
          <a:p>
            <a:endParaRPr lang="en-US" dirty="0"/>
          </a:p>
          <a:p>
            <a:r>
              <a:rPr lang="en-US" dirty="0"/>
              <a:t>If we want to create some kind of organizational structure for our tests, we can use the </a:t>
            </a:r>
            <a:r>
              <a:rPr lang="en-US" dirty="0" err="1"/>
              <a:t>NUnit</a:t>
            </a:r>
            <a:r>
              <a:rPr lang="en-US" dirty="0"/>
              <a:t> Category attribute to mark tests or </a:t>
            </a:r>
            <a:r>
              <a:rPr lang="en-US" dirty="0" err="1"/>
              <a:t>TestFixtures</a:t>
            </a:r>
            <a:r>
              <a:rPr lang="en-US" dirty="0"/>
              <a:t> as belonging to specific categories. </a:t>
            </a:r>
          </a:p>
          <a:p>
            <a:r>
              <a:rPr lang="en-US" dirty="0"/>
              <a:t>For example, we've got two tests, </a:t>
            </a:r>
            <a:r>
              <a:rPr lang="en-US" dirty="0" err="1"/>
              <a:t>ShouldProjectShortTerm</a:t>
            </a:r>
            <a:r>
              <a:rPr lang="en-US" dirty="0"/>
              <a:t> and </a:t>
            </a:r>
            <a:r>
              <a:rPr lang="en-US" dirty="0" err="1"/>
              <a:t>ShouldProjectLongTerm</a:t>
            </a:r>
            <a:r>
              <a:rPr lang="en-US" dirty="0"/>
              <a:t>.</a:t>
            </a:r>
            <a:r>
              <a:rPr lang="en-US" baseline="0" dirty="0"/>
              <a:t> I</a:t>
            </a:r>
            <a:r>
              <a:rPr lang="en-US" dirty="0"/>
              <a:t>f we have a look at the implementation, I've just got some simulated calculations and in this </a:t>
            </a:r>
            <a:r>
              <a:rPr lang="en-US" dirty="0" err="1"/>
              <a:t>CalculateLongTerm</a:t>
            </a:r>
            <a:r>
              <a:rPr lang="en-US" dirty="0"/>
              <a:t> we've got this Sleep for 5 seconds. This is going to simulate that this method takes a long time to execute. So, for example, say we wanted to mark all the tests that take a long time to execute with a specific category. To do this, we can apply the Category attribute to the Test method itself. We're adding the Category attribute, and the string that we specify is our arbitrary name that we want to give to our Category. We're declaring that this test, </a:t>
            </a:r>
            <a:r>
              <a:rPr lang="en-US" dirty="0" err="1"/>
              <a:t>ShouldProjectLongTerm</a:t>
            </a:r>
            <a:r>
              <a:rPr lang="en-US" dirty="0"/>
              <a:t>, belongs to a Category called "long". If we build this, we can see that there's no results in the Test Explorer yet, but if we go up to the Group By button and we choose Traits, we can see at this time that we've got two categorizations. We've got our Category of "long" that we just created, and also this catchall Category for all the tests that don't belong to a specified category. If we wanted to run all of the tests in the "long" Category, we could simply right-click on the Category and run selected tests. This will run all of the tests with the Category attribute of long, and if we wanted to, we could also run all of the tests that don't have a Category specified. We can also add the Category attribute to the </a:t>
            </a:r>
            <a:r>
              <a:rPr lang="en-US" dirty="0" err="1"/>
              <a:t>TestFixture</a:t>
            </a:r>
            <a:r>
              <a:rPr lang="en-US" dirty="0"/>
              <a:t> class itself, so let's cut this out from here, and we'll assume that both these tests take a long time to execute, and we'll apply the Category attribute to the actual </a:t>
            </a:r>
            <a:r>
              <a:rPr lang="en-US" dirty="0" err="1"/>
              <a:t>TestFixture</a:t>
            </a:r>
            <a:r>
              <a:rPr lang="en-US" dirty="0"/>
              <a:t> class itself. Let's just build, and now we can see all along the Category here contained both of the tests contained inside this </a:t>
            </a:r>
            <a:r>
              <a:rPr lang="en-US" dirty="0" err="1"/>
              <a:t>StockMarketProjectionTests</a:t>
            </a:r>
            <a:r>
              <a:rPr lang="en-US" dirty="0"/>
              <a:t> class. We can also use multiple Category attributes, so let's change this to a Category called "money" to indicate that the tests have to do with some kind of monetary value. We can go and add the Category "long" back to our </a:t>
            </a:r>
            <a:r>
              <a:rPr lang="en-US" dirty="0" err="1"/>
              <a:t>ShouldProjectLongTerm</a:t>
            </a:r>
            <a:r>
              <a:rPr lang="en-US" dirty="0"/>
              <a:t> Test. </a:t>
            </a:r>
            <a:r>
              <a:rPr lang="en-US" baseline="0" dirty="0"/>
              <a:t>I</a:t>
            </a:r>
            <a:r>
              <a:rPr lang="en-US" dirty="0"/>
              <a:t>f we just build we can now see that we've got two Categories in addition to the No Categories, or No Traits as Visual Studio calls them. We've got our Category called money containing two tests, and our Category called long containing a single test. And notice that this </a:t>
            </a:r>
            <a:r>
              <a:rPr lang="en-US" dirty="0" err="1"/>
              <a:t>ShouldProjectLongTerm</a:t>
            </a:r>
            <a:r>
              <a:rPr lang="en-US" dirty="0"/>
              <a:t> Test appears in both the long and the money category. So we can organize our tests in any arbitrary way that we see fit.</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70</a:t>
            </a:fld>
            <a:endParaRPr lang="en-US" altLang="nl-BE"/>
          </a:p>
        </p:txBody>
      </p:sp>
    </p:spTree>
    <p:extLst>
      <p:ext uri="{BB962C8B-B14F-4D97-AF65-F5344CB8AC3E}">
        <p14:creationId xmlns:p14="http://schemas.microsoft.com/office/powerpoint/2010/main" val="112125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Designating Test Code</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Now we understand the basic hierarchy of our test suite, let's look at two important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attributes</a:t>
            </a:r>
            <a:r>
              <a:rPr lang="en-US" sz="1200" kern="1200" dirty="0">
                <a:solidFill>
                  <a:schemeClr val="tx1"/>
                </a:solidFill>
                <a:effectLst/>
                <a:latin typeface="Times New Roman" pitchFamily="18" charset="0"/>
                <a:ea typeface="+mn-ea"/>
                <a:cs typeface="+mn-cs"/>
              </a:rPr>
              <a:t> that allow us to mark our Test classes and Test methods.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10</a:t>
            </a:fld>
            <a:endParaRPr lang="en-US" altLang="nl-BE"/>
          </a:p>
        </p:txBody>
      </p:sp>
    </p:spTree>
    <p:extLst>
      <p:ext uri="{BB962C8B-B14F-4D97-AF65-F5344CB8AC3E}">
        <p14:creationId xmlns:p14="http://schemas.microsoft.com/office/powerpoint/2010/main" val="134985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Designating Test</a:t>
            </a:r>
            <a:r>
              <a:rPr lang="nl-BE" b="1" baseline="0" dirty="0"/>
              <a:t> Code</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Here we have our Test project and to our Test classes we add the </a:t>
            </a:r>
            <a:r>
              <a:rPr lang="en-US" sz="1200" b="1"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Within these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classes we have our tests and each test we mark with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Test</a:t>
            </a:r>
            <a:r>
              <a:rPr lang="en-US" sz="1200" kern="1200" dirty="0">
                <a:solidFill>
                  <a:schemeClr val="tx1"/>
                </a:solidFill>
                <a:effectLst/>
                <a:latin typeface="Times New Roman" pitchFamily="18" charset="0"/>
                <a:ea typeface="+mn-ea"/>
                <a:cs typeface="+mn-cs"/>
              </a:rPr>
              <a:t> attribute.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have two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classes or two </a:t>
            </a:r>
            <a:r>
              <a:rPr lang="en-US" sz="1200" kern="1200" dirty="0" err="1">
                <a:solidFill>
                  <a:schemeClr val="tx1"/>
                </a:solidFill>
                <a:effectLst/>
                <a:latin typeface="Times New Roman" pitchFamily="18" charset="0"/>
                <a:ea typeface="+mn-ea"/>
                <a:cs typeface="+mn-cs"/>
              </a:rPr>
              <a:t>TestFixtures</a:t>
            </a:r>
            <a:r>
              <a:rPr lang="en-US" sz="1200" kern="1200" dirty="0">
                <a:solidFill>
                  <a:schemeClr val="tx1"/>
                </a:solidFill>
                <a:effectLst/>
                <a:latin typeface="Times New Roman" pitchFamily="18" charset="0"/>
                <a:ea typeface="+mn-ea"/>
                <a:cs typeface="+mn-cs"/>
              </a:rPr>
              <a:t>, each one containing three tests.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So let's look at these attributes in some code. We have a simple test class </a:t>
            </a:r>
            <a:r>
              <a:rPr lang="en-US" sz="1200"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and at the moment it's just got a single method,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To mark this class as an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we apply the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attribute at the class level, and for each test in our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we apply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 attribute.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Our test runner will know to look in the </a:t>
            </a:r>
            <a:r>
              <a:rPr lang="en-US" sz="1200"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class for tests and it will also find a single test called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Note: starting from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version 3 the </a:t>
            </a:r>
            <a:r>
              <a:rPr lang="en-US" sz="1200" i="1"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attribute is optional.</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11</a:t>
            </a:fld>
            <a:endParaRPr lang="en-US" altLang="nl-BE"/>
          </a:p>
        </p:txBody>
      </p:sp>
    </p:spTree>
    <p:extLst>
      <p:ext uri="{BB962C8B-B14F-4D97-AF65-F5344CB8AC3E}">
        <p14:creationId xmlns:p14="http://schemas.microsoft.com/office/powerpoint/2010/main" val="59366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Naming Conventions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this course we're going to be using three distinct naming conventions. The first naming convention is at the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 level.  The </a:t>
            </a:r>
            <a:r>
              <a:rPr lang="en-US" sz="1200" b="1" kern="1200" dirty="0">
                <a:solidFill>
                  <a:schemeClr val="tx1"/>
                </a:solidFill>
                <a:effectLst/>
                <a:latin typeface="Times New Roman" pitchFamily="18" charset="0"/>
                <a:ea typeface="+mn-ea"/>
                <a:cs typeface="+mn-cs"/>
              </a:rPr>
              <a:t>class name </a:t>
            </a:r>
            <a:r>
              <a:rPr lang="en-US" sz="1200" kern="1200" dirty="0">
                <a:solidFill>
                  <a:schemeClr val="tx1"/>
                </a:solidFill>
                <a:effectLst/>
                <a:latin typeface="Times New Roman" pitchFamily="18" charset="0"/>
                <a:ea typeface="+mn-ea"/>
                <a:cs typeface="+mn-cs"/>
              </a:rPr>
              <a:t>describes the logical thing we're testing followed by the word </a:t>
            </a:r>
            <a:r>
              <a:rPr lang="en-US" sz="1200" b="1" kern="1200" dirty="0">
                <a:solidFill>
                  <a:schemeClr val="tx1"/>
                </a:solidFill>
                <a:effectLst/>
                <a:latin typeface="Times New Roman" pitchFamily="18" charset="0"/>
                <a:ea typeface="+mn-ea"/>
                <a:cs typeface="+mn-cs"/>
              </a:rPr>
              <a:t>Tests</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contains tests relating to the calculator. </a:t>
            </a:r>
          </a:p>
          <a:p>
            <a:r>
              <a:rPr lang="en-US" sz="1200" kern="1200" dirty="0">
                <a:solidFill>
                  <a:schemeClr val="tx1"/>
                </a:solidFill>
                <a:effectLst/>
                <a:latin typeface="Times New Roman" pitchFamily="18" charset="0"/>
                <a:ea typeface="+mn-ea"/>
                <a:cs typeface="+mn-cs"/>
              </a:rPr>
              <a:t>For individual test </a:t>
            </a:r>
            <a:r>
              <a:rPr lang="en-US" sz="1200" b="1" kern="1200" dirty="0">
                <a:solidFill>
                  <a:schemeClr val="tx1"/>
                </a:solidFill>
                <a:effectLst/>
                <a:latin typeface="Times New Roman" pitchFamily="18" charset="0"/>
                <a:ea typeface="+mn-ea"/>
                <a:cs typeface="+mn-cs"/>
              </a:rPr>
              <a:t>methods</a:t>
            </a:r>
            <a:r>
              <a:rPr lang="en-US" sz="1200" kern="1200" dirty="0">
                <a:solidFill>
                  <a:schemeClr val="tx1"/>
                </a:solidFill>
                <a:effectLst/>
                <a:latin typeface="Times New Roman" pitchFamily="18" charset="0"/>
                <a:ea typeface="+mn-ea"/>
                <a:cs typeface="+mn-cs"/>
              </a:rPr>
              <a:t> we're going to use a naming convention where we start the name of the test with the word </a:t>
            </a:r>
            <a:r>
              <a:rPr lang="en-US" sz="1200" b="1" kern="1200" dirty="0">
                <a:solidFill>
                  <a:schemeClr val="tx1"/>
                </a:solidFill>
                <a:effectLst/>
                <a:latin typeface="Times New Roman" pitchFamily="18" charset="0"/>
                <a:ea typeface="+mn-ea"/>
                <a:cs typeface="+mn-cs"/>
              </a:rPr>
              <a:t>should</a:t>
            </a:r>
            <a:r>
              <a:rPr lang="en-US" sz="1200" kern="1200" dirty="0">
                <a:solidFill>
                  <a:schemeClr val="tx1"/>
                </a:solidFill>
                <a:effectLst/>
                <a:latin typeface="Times New Roman" pitchFamily="18" charset="0"/>
                <a:ea typeface="+mn-ea"/>
                <a:cs typeface="+mn-cs"/>
              </a:rPr>
              <a:t>. This can help us to think about and clarify the actual behavior that we're testing in a single test. </a:t>
            </a:r>
          </a:p>
          <a:p>
            <a:r>
              <a:rPr lang="en-US" sz="1200" kern="1200" dirty="0">
                <a:solidFill>
                  <a:schemeClr val="tx1"/>
                </a:solidFill>
                <a:effectLst/>
                <a:latin typeface="Times New Roman" pitchFamily="18" charset="0"/>
                <a:ea typeface="+mn-ea"/>
                <a:cs typeface="+mn-cs"/>
              </a:rPr>
              <a:t>In the body of our test here we're going to use the naming convention </a:t>
            </a:r>
            <a:r>
              <a:rPr lang="en-US" sz="1200" b="1"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when we create an individual </a:t>
            </a:r>
            <a:r>
              <a:rPr lang="en-US" sz="1200" b="1" kern="1200" dirty="0">
                <a:solidFill>
                  <a:schemeClr val="tx1"/>
                </a:solidFill>
                <a:effectLst/>
                <a:latin typeface="Times New Roman" pitchFamily="18" charset="0"/>
                <a:ea typeface="+mn-ea"/>
                <a:cs typeface="+mn-cs"/>
              </a:rPr>
              <a:t>instance</a:t>
            </a:r>
            <a:r>
              <a:rPr lang="en-US" sz="1200" kern="1200" dirty="0">
                <a:solidFill>
                  <a:schemeClr val="tx1"/>
                </a:solidFill>
                <a:effectLst/>
                <a:latin typeface="Times New Roman" pitchFamily="18" charset="0"/>
                <a:ea typeface="+mn-ea"/>
                <a:cs typeface="+mn-cs"/>
              </a:rPr>
              <a:t> of the thing we want to test. For example, in our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the thing that we're testing is the Calculator class. Here we're creating an instance of the Calculator class and assigning it to a variable named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and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is an acronym which stands for </a:t>
            </a:r>
            <a:r>
              <a:rPr lang="en-US" sz="1200" b="1" kern="1200" dirty="0">
                <a:solidFill>
                  <a:schemeClr val="tx1"/>
                </a:solidFill>
                <a:effectLst/>
                <a:latin typeface="Times New Roman" pitchFamily="18" charset="0"/>
                <a:ea typeface="+mn-ea"/>
                <a:cs typeface="+mn-cs"/>
              </a:rPr>
              <a:t>System Under Test</a:t>
            </a:r>
            <a:r>
              <a:rPr lang="en-US" sz="1200" kern="1200" dirty="0">
                <a:solidFill>
                  <a:schemeClr val="tx1"/>
                </a:solidFill>
                <a:effectLst/>
                <a:latin typeface="Times New Roman" pitchFamily="18" charset="0"/>
                <a:ea typeface="+mn-ea"/>
                <a:cs typeface="+mn-cs"/>
              </a:rPr>
              <a:t>. By using this same naming convention in all of our tests, we can increase the readability of our tests and it's always clear in our test what the thing we're testing actually is, so all we need to do is look for the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12</a:t>
            </a:fld>
            <a:endParaRPr lang="en-US" altLang="nl-BE"/>
          </a:p>
        </p:txBody>
      </p:sp>
    </p:spTree>
    <p:extLst>
      <p:ext uri="{BB962C8B-B14F-4D97-AF65-F5344CB8AC3E}">
        <p14:creationId xmlns:p14="http://schemas.microsoft.com/office/powerpoint/2010/main" val="619847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4" name="Afbeelding 7" descr="beeld_geselecteer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875" y="3373438"/>
            <a:ext cx="38385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8" descr="Macintosh HD:Users:nickdaenen:Desktop:logo_pxl.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75" y="390525"/>
            <a:ext cx="14208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vak 9"/>
          <p:cNvSpPr txBox="1">
            <a:spLocks noChangeArrowheads="1"/>
          </p:cNvSpPr>
          <p:nvPr/>
        </p:nvSpPr>
        <p:spPr bwMode="auto">
          <a:xfrm>
            <a:off x="542925" y="6057900"/>
            <a:ext cx="51958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nl-NL" sz="1200"/>
              <a:t>Hogeschool PXL – Elfde-Liniestraat 24 – B-3500 Hasselt</a:t>
            </a:r>
          </a:p>
          <a:p>
            <a:pPr eaLnBrk="1" hangingPunct="1">
              <a:defRPr/>
            </a:pPr>
            <a:r>
              <a:rPr lang="nl-NL" sz="1200"/>
              <a:t>www.pxl.be - www.pxl.be/facebook</a:t>
            </a:r>
          </a:p>
          <a:p>
            <a:pPr eaLnBrk="1" hangingPunct="1">
              <a:defRPr/>
            </a:pPr>
            <a:endParaRPr lang="nl-NL"/>
          </a:p>
        </p:txBody>
      </p:sp>
      <p:pic>
        <p:nvPicPr>
          <p:cNvPr id="7" name="Afbeelding 10" descr="dehogeschoolmethetnetwerk.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a:solidFill>
                  <a:schemeClr val="tx1"/>
                </a:solidFill>
              </a:defRPr>
            </a:lvl1pPr>
          </a:lstStyle>
          <a:p>
            <a:pPr>
              <a:defRPr/>
            </a:pPr>
            <a:r>
              <a:rPr lang="en-US" altLang="nl-BE"/>
              <a:t>ADO.NET 4 C#, C17Murach’s JavaScript, C1</a:t>
            </a:r>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sz="1200">
                <a:solidFill>
                  <a:schemeClr val="tx1"/>
                </a:solidFill>
              </a:defRPr>
            </a:lvl1pPr>
          </a:lstStyle>
          <a:p>
            <a:pPr>
              <a:defRPr/>
            </a:pPr>
            <a:endParaRPr lang="en-US" altLang="nl-BE" sz="1400"/>
          </a:p>
          <a:p>
            <a:pPr>
              <a:defRPr/>
            </a:pPr>
            <a:r>
              <a:rPr lang="en-US" altLang="nl-BE"/>
              <a:t>Slide </a:t>
            </a:r>
            <a:fld id="{58ED8D0F-416D-45CA-90BB-56BF1847A12C}" type="slidenum">
              <a:rPr lang="en-US" altLang="nl-BE"/>
              <a:pPr>
                <a:defRPr/>
              </a:pPr>
              <a:t>‹nr.›</a:t>
            </a:fld>
            <a:endParaRPr lang="en-US" altLang="nl-BE"/>
          </a:p>
        </p:txBody>
      </p:sp>
    </p:spTree>
    <p:extLst>
      <p:ext uri="{BB962C8B-B14F-4D97-AF65-F5344CB8AC3E}">
        <p14:creationId xmlns:p14="http://schemas.microsoft.com/office/powerpoint/2010/main" val="32487556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solidFill>
                  <a:srgbClr val="FFFFFF"/>
                </a:solidFill>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solidFill>
                  <a:srgbClr val="FFFFFF"/>
                </a:solidFill>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solidFill>
                  <a:srgbClr val="FFFFFF"/>
                </a:solidFill>
              </a:defRPr>
            </a:lvl1pPr>
          </a:lstStyle>
          <a:p>
            <a:pPr>
              <a:defRPr/>
            </a:pPr>
            <a:endParaRPr lang="en-US" altLang="nl-BE" sz="1400"/>
          </a:p>
          <a:p>
            <a:pPr>
              <a:defRPr/>
            </a:pPr>
            <a:r>
              <a:rPr lang="en-US" altLang="nl-BE"/>
              <a:t>Slide </a:t>
            </a:r>
            <a:fld id="{575A602D-69CC-4988-9046-DFC79025696F}" type="slidenum">
              <a:rPr lang="en-US" altLang="nl-BE"/>
              <a:pPr>
                <a:defRPr/>
              </a:pPr>
              <a:t>‹nr.›</a:t>
            </a:fld>
            <a:endParaRPr lang="en-US" altLang="nl-BE"/>
          </a:p>
        </p:txBody>
      </p:sp>
    </p:spTree>
    <p:extLst>
      <p:ext uri="{BB962C8B-B14F-4D97-AF65-F5344CB8AC3E}">
        <p14:creationId xmlns:p14="http://schemas.microsoft.com/office/powerpoint/2010/main" val="210860218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3BE1B72-72D2-4453-B598-A12058E94DA6}" type="slidenum">
              <a:rPr lang="en-US" altLang="nl-BE"/>
              <a:pPr>
                <a:defRPr/>
              </a:pPr>
              <a:t>‹nr.›</a:t>
            </a:fld>
            <a:endParaRPr lang="en-US" altLang="nl-BE"/>
          </a:p>
        </p:txBody>
      </p:sp>
    </p:spTree>
    <p:extLst>
      <p:ext uri="{BB962C8B-B14F-4D97-AF65-F5344CB8AC3E}">
        <p14:creationId xmlns:p14="http://schemas.microsoft.com/office/powerpoint/2010/main" val="153627886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EDADD994-8C83-413F-B894-9AF685352C4D}" type="slidenum">
              <a:rPr lang="en-US" altLang="nl-BE"/>
              <a:pPr>
                <a:defRPr/>
              </a:pPr>
              <a:t>‹nr.›</a:t>
            </a:fld>
            <a:endParaRPr lang="en-US" altLang="nl-BE"/>
          </a:p>
        </p:txBody>
      </p:sp>
    </p:spTree>
    <p:extLst>
      <p:ext uri="{BB962C8B-B14F-4D97-AF65-F5344CB8AC3E}">
        <p14:creationId xmlns:p14="http://schemas.microsoft.com/office/powerpoint/2010/main" val="1934220266"/>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6A116021-0D70-4931-82DD-3C566E966F0F}" type="slidenum">
              <a:rPr lang="en-US" altLang="nl-BE"/>
              <a:pPr>
                <a:defRPr/>
              </a:pPr>
              <a:t>‹nr.›</a:t>
            </a:fld>
            <a:endParaRPr lang="en-US" altLang="nl-BE"/>
          </a:p>
        </p:txBody>
      </p:sp>
    </p:spTree>
    <p:extLst>
      <p:ext uri="{BB962C8B-B14F-4D97-AF65-F5344CB8AC3E}">
        <p14:creationId xmlns:p14="http://schemas.microsoft.com/office/powerpoint/2010/main" val="212521664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dia">
    <p:spTree>
      <p:nvGrpSpPr>
        <p:cNvPr id="1" name=""/>
        <p:cNvGrpSpPr/>
        <p:nvPr/>
      </p:nvGrpSpPr>
      <p:grpSpPr>
        <a:xfrm>
          <a:off x="0" y="0"/>
          <a:ext cx="0" cy="0"/>
          <a:chOff x="0" y="0"/>
          <a:chExt cx="0" cy="0"/>
        </a:xfrm>
      </p:grpSpPr>
      <p:pic>
        <p:nvPicPr>
          <p:cNvPr id="2" name="Afbeelding 7" descr="beeldsloga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541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26481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pPr>
              <a:defRPr/>
            </a:pPr>
            <a:r>
              <a:rPr lang="en-US" altLang="nl-BE"/>
              <a:t>ADO.NET 4 C#, C17Murach’s JavaScript, C1</a:t>
            </a:r>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r>
              <a:rPr lang="en-US" altLang="nl-BE"/>
              <a:t>© 2011, Mike Murach &amp; Associates, Inc.© 2009, Mike Murach &amp; Associates, Inc.</a:t>
            </a:r>
            <a:endParaRPr lang="en-US" altLang="nl-BE" sz="1400"/>
          </a:p>
        </p:txBody>
      </p:sp>
      <p:sp>
        <p:nvSpPr>
          <p:cNvPr id="6" name="Tijdelijke aanduiding voor dianummer 5"/>
          <p:cNvSpPr>
            <a:spLocks noGrp="1"/>
          </p:cNvSpPr>
          <p:nvPr>
            <p:ph type="sldNum" sz="quarter" idx="12"/>
          </p:nvPr>
        </p:nvSpPr>
        <p:spPr/>
        <p:txBody>
          <a:bodyPr/>
          <a:lstStyle>
            <a:lvl1pPr>
              <a:defRPr sz="1200">
                <a:solidFill>
                  <a:srgbClr val="FFFFFF"/>
                </a:solidFill>
              </a:defRPr>
            </a:lvl1pPr>
          </a:lstStyle>
          <a:p>
            <a:pPr>
              <a:defRPr/>
            </a:pPr>
            <a:endParaRPr lang="en-US" altLang="nl-BE" sz="1400"/>
          </a:p>
          <a:p>
            <a:pPr>
              <a:defRPr/>
            </a:pPr>
            <a:r>
              <a:rPr lang="en-US" altLang="nl-BE"/>
              <a:t>Slide </a:t>
            </a:r>
            <a:fld id="{9B246E54-AB54-4D09-909F-0FFF220302BB}" type="slidenum">
              <a:rPr lang="en-US" altLang="nl-BE"/>
              <a:pPr>
                <a:defRPr/>
              </a:pPr>
              <a:t>‹nr.›</a:t>
            </a:fld>
            <a:endParaRPr lang="en-US" altLang="nl-BE"/>
          </a:p>
        </p:txBody>
      </p:sp>
    </p:spTree>
    <p:extLst>
      <p:ext uri="{BB962C8B-B14F-4D97-AF65-F5344CB8AC3E}">
        <p14:creationId xmlns:p14="http://schemas.microsoft.com/office/powerpoint/2010/main" val="6214452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atum 4"/>
          <p:cNvSpPr>
            <a:spLocks noGrp="1"/>
          </p:cNvSpPr>
          <p:nvPr>
            <p:ph type="dt" sz="half" idx="10"/>
          </p:nvPr>
        </p:nvSpPr>
        <p:spPr/>
        <p:txBody>
          <a:bodyPr/>
          <a:lstStyle>
            <a:lvl1pPr>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AB1E8D56-36BE-48CB-ABE1-37D18F31B2A2}" type="slidenum">
              <a:rPr lang="en-US" altLang="nl-BE"/>
              <a:pPr>
                <a:defRPr/>
              </a:pPr>
              <a:t>‹nr.›</a:t>
            </a:fld>
            <a:endParaRPr lang="en-US" altLang="nl-BE"/>
          </a:p>
        </p:txBody>
      </p:sp>
    </p:spTree>
    <p:extLst>
      <p:ext uri="{BB962C8B-B14F-4D97-AF65-F5344CB8AC3E}">
        <p14:creationId xmlns:p14="http://schemas.microsoft.com/office/powerpoint/2010/main" val="14770184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6"/>
          <p:cNvSpPr>
            <a:spLocks noGrp="1"/>
          </p:cNvSpPr>
          <p:nvPr>
            <p:ph type="dt" sz="half" idx="10"/>
          </p:nvPr>
        </p:nvSpPr>
        <p:spPr/>
        <p:txBody>
          <a:bodyPr/>
          <a:lstStyle>
            <a:lvl1pPr>
              <a:defRPr/>
            </a:lvl1pPr>
          </a:lstStyle>
          <a:p>
            <a:pPr>
              <a:defRPr/>
            </a:pPr>
            <a:r>
              <a:rPr lang="en-US" altLang="nl-BE"/>
              <a:t>ADO.NET 4 C#, C17Murach’s JavaScript, C1</a:t>
            </a:r>
          </a:p>
        </p:txBody>
      </p:sp>
      <p:sp>
        <p:nvSpPr>
          <p:cNvPr id="9" name="Tijdelijke aanduiding voor voettekst 7"/>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10" name="Tijdelijke aanduiding voor dianummer 8"/>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C47A0B6-0D8C-4375-82B6-FE6E7B7F55EC}" type="slidenum">
              <a:rPr lang="en-US" altLang="nl-BE"/>
              <a:pPr>
                <a:defRPr/>
              </a:pPr>
              <a:t>‹nr.›</a:t>
            </a:fld>
            <a:endParaRPr lang="en-US" altLang="nl-BE"/>
          </a:p>
        </p:txBody>
      </p:sp>
    </p:spTree>
    <p:extLst>
      <p:ext uri="{BB962C8B-B14F-4D97-AF65-F5344CB8AC3E}">
        <p14:creationId xmlns:p14="http://schemas.microsoft.com/office/powerpoint/2010/main" val="173782686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4" name="Tijdelijke aanduiding voor datum 2"/>
          <p:cNvSpPr>
            <a:spLocks noGrp="1"/>
          </p:cNvSpPr>
          <p:nvPr>
            <p:ph type="dt" sz="half" idx="10"/>
          </p:nvPr>
        </p:nvSpPr>
        <p:spPr/>
        <p:txBody>
          <a:bodyPr/>
          <a:lstStyle>
            <a:lvl1pPr>
              <a:defRPr/>
            </a:lvl1pPr>
          </a:lstStyle>
          <a:p>
            <a:pPr>
              <a:defRPr/>
            </a:pPr>
            <a:r>
              <a:rPr lang="en-US" altLang="nl-BE"/>
              <a:t>ADO.NET 4 C#, C17Murach’s JavaScript, C1</a:t>
            </a:r>
          </a:p>
        </p:txBody>
      </p:sp>
      <p:sp>
        <p:nvSpPr>
          <p:cNvPr id="5" name="Tijdelijke aanduiding voor voettekst 3"/>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6" name="Tijdelijke aanduiding voor dianummer 4"/>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B9CD6AF1-C7D8-454E-B485-8B88738A958C}" type="slidenum">
              <a:rPr lang="en-US" altLang="nl-BE"/>
              <a:pPr>
                <a:defRPr/>
              </a:pPr>
              <a:t>‹nr.›</a:t>
            </a:fld>
            <a:endParaRPr lang="en-US" altLang="nl-BE"/>
          </a:p>
        </p:txBody>
      </p:sp>
    </p:spTree>
    <p:extLst>
      <p:ext uri="{BB962C8B-B14F-4D97-AF65-F5344CB8AC3E}">
        <p14:creationId xmlns:p14="http://schemas.microsoft.com/office/powerpoint/2010/main" val="139306419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pPr>
              <a:defRPr/>
            </a:pPr>
            <a:r>
              <a:rPr lang="en-US" altLang="nl-BE"/>
              <a:t>ADO.NET 4 C#, C17Murach’s JavaScript, C1</a:t>
            </a:r>
          </a:p>
        </p:txBody>
      </p:sp>
      <p:sp>
        <p:nvSpPr>
          <p:cNvPr id="4" name="Tijdelijke aanduiding voor voettekst 2"/>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5" name="Tijdelijke aanduiding voor dianummer 3"/>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930C9C78-030C-407A-B3A7-5130AB45B0D6}" type="slidenum">
              <a:rPr lang="en-US" altLang="nl-BE"/>
              <a:pPr>
                <a:defRPr/>
              </a:pPr>
              <a:t>‹nr.›</a:t>
            </a:fld>
            <a:endParaRPr lang="en-US" altLang="nl-BE"/>
          </a:p>
        </p:txBody>
      </p:sp>
    </p:spTree>
    <p:extLst>
      <p:ext uri="{BB962C8B-B14F-4D97-AF65-F5344CB8AC3E}">
        <p14:creationId xmlns:p14="http://schemas.microsoft.com/office/powerpoint/2010/main" val="413192077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E97B3DB-BF70-4985-BAC6-6C0286977C8B}" type="slidenum">
              <a:rPr lang="en-US" altLang="nl-BE"/>
              <a:pPr>
                <a:defRPr/>
              </a:pPr>
              <a:t>‹nr.›</a:t>
            </a:fld>
            <a:endParaRPr lang="en-US" altLang="nl-BE"/>
          </a:p>
        </p:txBody>
      </p:sp>
    </p:spTree>
    <p:extLst>
      <p:ext uri="{BB962C8B-B14F-4D97-AF65-F5344CB8AC3E}">
        <p14:creationId xmlns:p14="http://schemas.microsoft.com/office/powerpoint/2010/main" val="190978981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BE"/>
              <a:t>Titelstijl van model bewerken</a:t>
            </a:r>
            <a:endParaRPr lang="nl-NL" altLang="nl-BE"/>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BE"/>
              <a:t>Klik om de tekststijl van het model te bewerken</a:t>
            </a:r>
          </a:p>
          <a:p>
            <a:pPr lvl="1"/>
            <a:r>
              <a:rPr lang="en-US" altLang="nl-BE"/>
              <a:t>Tweede niveau</a:t>
            </a:r>
          </a:p>
          <a:p>
            <a:pPr lvl="2"/>
            <a:r>
              <a:rPr lang="en-US" altLang="nl-BE"/>
              <a:t>Derde niveau</a:t>
            </a:r>
          </a:p>
          <a:p>
            <a:pPr lvl="3"/>
            <a:r>
              <a:rPr lang="en-US" altLang="nl-BE"/>
              <a:t>Vierde niveau</a:t>
            </a:r>
          </a:p>
          <a:p>
            <a:pPr lvl="4"/>
            <a:r>
              <a:rPr lang="en-US" altLang="nl-BE"/>
              <a:t>Vijfde niveau</a:t>
            </a:r>
            <a:endParaRPr lang="nl-NL" altLang="nl-BE"/>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r>
              <a:rPr lang="en-US" altLang="nl-BE"/>
              <a:t>ADO.NET 4 C#, C17Murach’s JavaScript, C1</a:t>
            </a:r>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ltLang="nl-BE"/>
              <a:t>© 2011, Mike Murach &amp; Associates, Inc.© 2009, Mike Murach &amp; Associates, Inc.</a:t>
            </a:r>
            <a:endParaRPr lang="en-US" altLang="nl-BE" sz="140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a:solidFill>
                  <a:srgbClr val="898989"/>
                </a:solidFill>
              </a:defRPr>
            </a:lvl1pPr>
          </a:lstStyle>
          <a:p>
            <a:pPr>
              <a:defRPr/>
            </a:pPr>
            <a:endParaRPr lang="en-US" altLang="nl-BE"/>
          </a:p>
          <a:p>
            <a:pPr>
              <a:defRPr/>
            </a:pPr>
            <a:r>
              <a:rPr lang="en-US" altLang="nl-BE" sz="1200"/>
              <a:t>Slide </a:t>
            </a:r>
            <a:fld id="{4854F67D-8938-43F5-BE58-77A4E68D9D12}" type="slidenum">
              <a:rPr lang="en-US" altLang="nl-BE" sz="1200"/>
              <a:pPr>
                <a:defRPr/>
              </a:pPr>
              <a:t>‹nr.›</a:t>
            </a:fld>
            <a:endParaRPr lang="en-US" altLang="nl-BE" sz="1200"/>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hf hdr="0"/>
  <p:txStyles>
    <p:titleStyle>
      <a:lvl1pPr algn="ctr" defTabSz="457200" rtl="0" eaLnBrk="0" fontAlgn="base" hangingPunct="0">
        <a:spcBef>
          <a:spcPct val="0"/>
        </a:spcBef>
        <a:spcAft>
          <a:spcPct val="0"/>
        </a:spcAft>
        <a:defRPr sz="4400" b="1" kern="1200">
          <a:solidFill>
            <a:srgbClr val="58A618"/>
          </a:solidFill>
          <a:latin typeface="+mj-lt"/>
          <a:ea typeface="+mj-ea"/>
          <a:cs typeface="+mj-cs"/>
        </a:defRPr>
      </a:lvl1pPr>
      <a:lvl2pPr algn="ctr" defTabSz="457200" rtl="0" eaLnBrk="0" fontAlgn="base" hangingPunct="0">
        <a:spcBef>
          <a:spcPct val="0"/>
        </a:spcBef>
        <a:spcAft>
          <a:spcPct val="0"/>
        </a:spcAft>
        <a:defRPr sz="4400" b="1">
          <a:solidFill>
            <a:srgbClr val="58A618"/>
          </a:solidFill>
          <a:latin typeface="Calibri" panose="020F0502020204030204" pitchFamily="34" charset="0"/>
        </a:defRPr>
      </a:lvl2pPr>
      <a:lvl3pPr algn="ctr" defTabSz="457200" rtl="0" eaLnBrk="0" fontAlgn="base" hangingPunct="0">
        <a:spcBef>
          <a:spcPct val="0"/>
        </a:spcBef>
        <a:spcAft>
          <a:spcPct val="0"/>
        </a:spcAft>
        <a:defRPr sz="4400" b="1">
          <a:solidFill>
            <a:srgbClr val="58A618"/>
          </a:solidFill>
          <a:latin typeface="Calibri" panose="020F0502020204030204" pitchFamily="34" charset="0"/>
        </a:defRPr>
      </a:lvl3pPr>
      <a:lvl4pPr algn="ctr" defTabSz="457200" rtl="0" eaLnBrk="0" fontAlgn="base" hangingPunct="0">
        <a:spcBef>
          <a:spcPct val="0"/>
        </a:spcBef>
        <a:spcAft>
          <a:spcPct val="0"/>
        </a:spcAft>
        <a:defRPr sz="4400" b="1">
          <a:solidFill>
            <a:srgbClr val="58A618"/>
          </a:solidFill>
          <a:latin typeface="Calibri" panose="020F0502020204030204" pitchFamily="34" charset="0"/>
        </a:defRPr>
      </a:lvl4pPr>
      <a:lvl5pPr algn="ctr" defTabSz="457200" rtl="0" eaLnBrk="0" fontAlgn="base" hangingPunct="0">
        <a:spcBef>
          <a:spcPct val="0"/>
        </a:spcBef>
        <a:spcAft>
          <a:spcPct val="0"/>
        </a:spcAft>
        <a:defRPr sz="4400" b="1">
          <a:solidFill>
            <a:srgbClr val="58A618"/>
          </a:solidFill>
          <a:latin typeface="Calibri" panose="020F0502020204030204" pitchFamily="34" charset="0"/>
        </a:defRPr>
      </a:lvl5pPr>
      <a:lvl6pPr marL="457200" algn="ctr" defTabSz="457200" rtl="0" eaLnBrk="1" fontAlgn="base" hangingPunct="1">
        <a:spcBef>
          <a:spcPct val="0"/>
        </a:spcBef>
        <a:spcAft>
          <a:spcPct val="0"/>
        </a:spcAft>
        <a:defRPr sz="4400" b="1">
          <a:solidFill>
            <a:srgbClr val="58A618"/>
          </a:solidFill>
          <a:latin typeface="Calibri" panose="020F0502020204030204" pitchFamily="34" charset="0"/>
        </a:defRPr>
      </a:lvl6pPr>
      <a:lvl7pPr marL="914400" algn="ctr" defTabSz="457200" rtl="0" eaLnBrk="1" fontAlgn="base" hangingPunct="1">
        <a:spcBef>
          <a:spcPct val="0"/>
        </a:spcBef>
        <a:spcAft>
          <a:spcPct val="0"/>
        </a:spcAft>
        <a:defRPr sz="4400" b="1">
          <a:solidFill>
            <a:srgbClr val="58A618"/>
          </a:solidFill>
          <a:latin typeface="Calibri" panose="020F0502020204030204" pitchFamily="34" charset="0"/>
        </a:defRPr>
      </a:lvl7pPr>
      <a:lvl8pPr marL="1371600" algn="ctr" defTabSz="457200" rtl="0" eaLnBrk="1" fontAlgn="base" hangingPunct="1">
        <a:spcBef>
          <a:spcPct val="0"/>
        </a:spcBef>
        <a:spcAft>
          <a:spcPct val="0"/>
        </a:spcAft>
        <a:defRPr sz="4400" b="1">
          <a:solidFill>
            <a:srgbClr val="58A618"/>
          </a:solidFill>
          <a:latin typeface="Calibri" panose="020F0502020204030204" pitchFamily="34" charset="0"/>
        </a:defRPr>
      </a:lvl8pPr>
      <a:lvl9pPr marL="1828800" algn="ctr" defTabSz="457200" rtl="0" eaLnBrk="1" fontAlgn="base" hangingPunct="1">
        <a:spcBef>
          <a:spcPct val="0"/>
        </a:spcBef>
        <a:spcAft>
          <a:spcPct val="0"/>
        </a:spcAft>
        <a:defRPr sz="4400" b="1">
          <a:solidFill>
            <a:srgbClr val="58A618"/>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pp.pluralsight.com/course-player?clipId=9d1ed468-65df-4f9b-8231-6097e6a6bf3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1&amp;mode=live" TargetMode="Externa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pp.pluralsight.com/course-player?clipId=1311f894-f012-4fe5-9775-d02e741e355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7&amp;mode=live" TargetMode="Externa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pp.pluralsight.com/course-player?clipId=3bc8f3cb-46c7-44bb-9d7d-9d6957f82f9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2&amp;mode=live" TargetMode="External"/><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pp.pluralsight.com/course-player?clipId=b4c77a20-20ed-4488-b9b9-d01d76c86356"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6&amp;mode=live" TargetMode="External"/><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hyperlink" Target="https://app.pluralsight.com/course-player?clipId=d8b3af04-82a7-4020-bca5-cfebf0d94a6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9&amp;mode=live" TargetMode="External"/><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pp.pluralsight.com/course-player?clipId=0339f412-77be-4c9c-b2a0-179bd1c4f8ad"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2&amp;clip=3&amp;mode=live" TargetMode="External"/><Relationship Id="rId4" Type="http://schemas.openxmlformats.org/officeDocument/2006/relationships/image" Target="../media/image1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p.pluralsight.com/course-player?clipId=062b536c-6240-4fd8-be4d-7f338c9dc19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app.pluralsight.com/player?course=nunit-dotnet-testing-introduction&amp;author=jason-roberts&amp;name=nunit-dotnet-testing-introduction-m1&amp;clip=9&amp;mode=live" TargetMode="Externa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ctrTitle"/>
          </p:nvPr>
        </p:nvSpPr>
        <p:spPr>
          <a:xfrm>
            <a:off x="536575" y="2057400"/>
            <a:ext cx="7772400" cy="1470025"/>
          </a:xfrm>
        </p:spPr>
        <p:txBody>
          <a:bodyPr/>
          <a:lstStyle/>
          <a:p>
            <a:pPr eaLnBrk="1" hangingPunct="1"/>
            <a:r>
              <a:rPr lang="nl-BE" altLang="nl-BE" dirty="0"/>
              <a:t>.Net Testing with NUnit</a:t>
            </a:r>
          </a:p>
        </p:txBody>
      </p:sp>
      <p:sp>
        <p:nvSpPr>
          <p:cNvPr id="16387" name="Ondertitel 2"/>
          <p:cNvSpPr>
            <a:spLocks noGrp="1"/>
          </p:cNvSpPr>
          <p:nvPr>
            <p:ph type="subTitle" idx="1"/>
          </p:nvPr>
        </p:nvSpPr>
        <p:spPr>
          <a:xfrm>
            <a:off x="542925" y="3876675"/>
            <a:ext cx="4806950" cy="1136650"/>
          </a:xfrm>
        </p:spPr>
        <p:txBody>
          <a:bodyPr/>
          <a:lstStyle/>
          <a:p>
            <a:pPr eaLnBrk="1" hangingPunct="1"/>
            <a:endParaRPr lang="nl-BE" altLang="nl-B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Designating Test Code</a:t>
            </a:r>
            <a:endParaRPr lang="en-US" dirty="0"/>
          </a:p>
        </p:txBody>
      </p:sp>
      <p:pic>
        <p:nvPicPr>
          <p:cNvPr id="7" name="Content Placeholder 6"/>
          <p:cNvPicPr>
            <a:picLocks noGrp="1" noChangeAspect="1"/>
          </p:cNvPicPr>
          <p:nvPr>
            <p:ph idx="1"/>
          </p:nvPr>
        </p:nvPicPr>
        <p:blipFill>
          <a:blip r:embed="rId3"/>
          <a:stretch>
            <a:fillRect/>
          </a:stretch>
        </p:blipFill>
        <p:spPr>
          <a:xfrm>
            <a:off x="457200" y="2298445"/>
            <a:ext cx="8229600" cy="3129473"/>
          </a:xfrm>
          <a:prstGeom prst="rect">
            <a:avLst/>
          </a:prstGeom>
        </p:spPr>
      </p:pic>
    </p:spTree>
    <p:extLst>
      <p:ext uri="{BB962C8B-B14F-4D97-AF65-F5344CB8AC3E}">
        <p14:creationId xmlns:p14="http://schemas.microsoft.com/office/powerpoint/2010/main" val="126192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Designating Test Code</a:t>
            </a:r>
            <a:endParaRPr lang="en-US" dirty="0"/>
          </a:p>
        </p:txBody>
      </p:sp>
      <p:pic>
        <p:nvPicPr>
          <p:cNvPr id="7" name="Content Placeholder 6"/>
          <p:cNvPicPr>
            <a:picLocks noGrp="1" noChangeAspect="1"/>
          </p:cNvPicPr>
          <p:nvPr>
            <p:ph idx="1"/>
          </p:nvPr>
        </p:nvPicPr>
        <p:blipFill>
          <a:blip r:embed="rId3"/>
          <a:stretch>
            <a:fillRect/>
          </a:stretch>
        </p:blipFill>
        <p:spPr>
          <a:xfrm>
            <a:off x="457200" y="1855878"/>
            <a:ext cx="8229600" cy="4014607"/>
          </a:xfrm>
          <a:prstGeom prst="rect">
            <a:avLst/>
          </a:prstGeom>
        </p:spPr>
      </p:pic>
    </p:spTree>
    <p:extLst>
      <p:ext uri="{BB962C8B-B14F-4D97-AF65-F5344CB8AC3E}">
        <p14:creationId xmlns:p14="http://schemas.microsoft.com/office/powerpoint/2010/main" val="206874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Naming Conventions</a:t>
            </a:r>
            <a:endParaRPr lang="en-US" dirty="0"/>
          </a:p>
        </p:txBody>
      </p:sp>
      <p:pic>
        <p:nvPicPr>
          <p:cNvPr id="7" name="Content Placeholder 6"/>
          <p:cNvPicPr>
            <a:picLocks noGrp="1" noChangeAspect="1"/>
          </p:cNvPicPr>
          <p:nvPr>
            <p:ph idx="1"/>
          </p:nvPr>
        </p:nvPicPr>
        <p:blipFill>
          <a:blip r:embed="rId3"/>
          <a:stretch>
            <a:fillRect/>
          </a:stretch>
        </p:blipFill>
        <p:spPr>
          <a:xfrm>
            <a:off x="457200" y="1736696"/>
            <a:ext cx="8229600" cy="4252971"/>
          </a:xfrm>
          <a:prstGeom prst="rect">
            <a:avLst/>
          </a:prstGeom>
        </p:spPr>
      </p:pic>
      <p:sp>
        <p:nvSpPr>
          <p:cNvPr id="4" name="Date Placeholder 3"/>
          <p:cNvSpPr>
            <a:spLocks noGrp="1"/>
          </p:cNvSpPr>
          <p:nvPr>
            <p:ph type="dt" sz="half" idx="10"/>
          </p:nvPr>
        </p:nvSpPr>
        <p:spPr/>
        <p:txBody>
          <a:bodyPr/>
          <a:lstStyle/>
          <a:p>
            <a:pPr>
              <a:defRPr/>
            </a:pPr>
            <a:r>
              <a:rPr lang="en-US" altLang="nl-BE"/>
              <a:t>ADO.NET 4 C#, C17Murach’s JavaScript, C1</a:t>
            </a:r>
          </a:p>
        </p:txBody>
      </p:sp>
      <p:sp>
        <p:nvSpPr>
          <p:cNvPr id="5" name="Footer Placeholder 4"/>
          <p:cNvSpPr>
            <a:spLocks noGrp="1"/>
          </p:cNvSpPr>
          <p:nvPr>
            <p:ph type="ftr" sz="quarter" idx="11"/>
          </p:nvPr>
        </p:nvSpPr>
        <p:spPr/>
        <p:txBody>
          <a:bodyPr/>
          <a:lstStyle/>
          <a:p>
            <a:pPr>
              <a:defRPr/>
            </a:pPr>
            <a:r>
              <a:rPr lang="en-US" altLang="nl-BE"/>
              <a:t>© 2011, Mike Murach &amp; Associates, Inc.© 2009, Mike Murach &amp; Associates, Inc.</a:t>
            </a:r>
            <a:endParaRPr lang="en-US" altLang="nl-BE" sz="140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6A116021-0D70-4931-82DD-3C566E966F0F}" type="slidenum">
              <a:rPr lang="en-US" altLang="nl-BE" smtClean="0"/>
              <a:pPr>
                <a:defRPr/>
              </a:pPr>
              <a:t>12</a:t>
            </a:fld>
            <a:endParaRPr lang="en-US" altLang="nl-BE"/>
          </a:p>
        </p:txBody>
      </p:sp>
    </p:spTree>
    <p:extLst>
      <p:ext uri="{BB962C8B-B14F-4D97-AF65-F5344CB8AC3E}">
        <p14:creationId xmlns:p14="http://schemas.microsoft.com/office/powerpoint/2010/main" val="173922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AAA-Pattern</a:t>
            </a:r>
          </a:p>
        </p:txBody>
      </p:sp>
      <p:sp>
        <p:nvSpPr>
          <p:cNvPr id="3" name="Tijdelijke aanduiding voor inhoud 2"/>
          <p:cNvSpPr>
            <a:spLocks noGrp="1"/>
          </p:cNvSpPr>
          <p:nvPr>
            <p:ph idx="1"/>
          </p:nvPr>
        </p:nvSpPr>
        <p:spPr/>
        <p:txBody>
          <a:bodyPr/>
          <a:lstStyle/>
          <a:p>
            <a:r>
              <a:rPr lang="nl-BE" b="1" u="sng" dirty="0">
                <a:solidFill>
                  <a:srgbClr val="92D050"/>
                </a:solidFill>
              </a:rPr>
              <a:t>ARRANGE</a:t>
            </a:r>
            <a:r>
              <a:rPr lang="nl-BE" dirty="0"/>
              <a:t>: you instantiate your objects/variables you need to do the test</a:t>
            </a:r>
          </a:p>
          <a:p>
            <a:r>
              <a:rPr lang="nl-BE" b="1" u="sng" dirty="0">
                <a:solidFill>
                  <a:srgbClr val="92D050"/>
                </a:solidFill>
              </a:rPr>
              <a:t>ACT</a:t>
            </a:r>
            <a:r>
              <a:rPr lang="nl-BE" dirty="0"/>
              <a:t>: You run the method you want to test</a:t>
            </a:r>
          </a:p>
          <a:p>
            <a:r>
              <a:rPr lang="nl-BE" b="1" u="sng" dirty="0">
                <a:solidFill>
                  <a:srgbClr val="92D050"/>
                </a:solidFill>
              </a:rPr>
              <a:t>ASSERT</a:t>
            </a:r>
            <a:r>
              <a:rPr lang="nl-BE" dirty="0"/>
              <a:t>: You check if your result equals the expected result</a:t>
            </a:r>
          </a:p>
        </p:txBody>
      </p:sp>
    </p:spTree>
    <p:extLst>
      <p:ext uri="{BB962C8B-B14F-4D97-AF65-F5344CB8AC3E}">
        <p14:creationId xmlns:p14="http://schemas.microsoft.com/office/powerpoint/2010/main" val="40679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AAA-Pattern</a:t>
            </a:r>
          </a:p>
        </p:txBody>
      </p:sp>
      <p:pic>
        <p:nvPicPr>
          <p:cNvPr id="8" name="Afbeelding 7"/>
          <p:cNvPicPr>
            <a:picLocks noChangeAspect="1"/>
          </p:cNvPicPr>
          <p:nvPr/>
        </p:nvPicPr>
        <p:blipFill>
          <a:blip r:embed="rId3"/>
          <a:stretch>
            <a:fillRect/>
          </a:stretch>
        </p:blipFill>
        <p:spPr>
          <a:xfrm>
            <a:off x="838200" y="1600200"/>
            <a:ext cx="6010275" cy="3848100"/>
          </a:xfrm>
          <a:prstGeom prst="rect">
            <a:avLst/>
          </a:prstGeom>
        </p:spPr>
      </p:pic>
      <p:sp>
        <p:nvSpPr>
          <p:cNvPr id="9" name="Tekstvak 8"/>
          <p:cNvSpPr txBox="1"/>
          <p:nvPr/>
        </p:nvSpPr>
        <p:spPr>
          <a:xfrm>
            <a:off x="5334000" y="3223796"/>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ARRANGE</a:t>
            </a:r>
          </a:p>
        </p:txBody>
      </p:sp>
      <p:sp>
        <p:nvSpPr>
          <p:cNvPr id="10" name="Tekstvak 9"/>
          <p:cNvSpPr txBox="1"/>
          <p:nvPr/>
        </p:nvSpPr>
        <p:spPr>
          <a:xfrm>
            <a:off x="4953000" y="3881815"/>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ACT</a:t>
            </a:r>
          </a:p>
        </p:txBody>
      </p:sp>
      <p:sp>
        <p:nvSpPr>
          <p:cNvPr id="11" name="Tekstvak 10"/>
          <p:cNvSpPr txBox="1"/>
          <p:nvPr/>
        </p:nvSpPr>
        <p:spPr>
          <a:xfrm>
            <a:off x="5638800" y="4301123"/>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ASSERT</a:t>
            </a:r>
          </a:p>
        </p:txBody>
      </p:sp>
    </p:spTree>
    <p:extLst>
      <p:ext uri="{BB962C8B-B14F-4D97-AF65-F5344CB8AC3E}">
        <p14:creationId xmlns:p14="http://schemas.microsoft.com/office/powerpoint/2010/main" val="375903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What are Asserts?</a:t>
            </a:r>
            <a:endParaRPr lang="en-US" dirty="0"/>
          </a:p>
        </p:txBody>
      </p:sp>
      <p:pic>
        <p:nvPicPr>
          <p:cNvPr id="7" name="Content Placeholder 6"/>
          <p:cNvPicPr>
            <a:picLocks noGrp="1" noChangeAspect="1"/>
          </p:cNvPicPr>
          <p:nvPr>
            <p:ph idx="1"/>
          </p:nvPr>
        </p:nvPicPr>
        <p:blipFill>
          <a:blip r:embed="rId3"/>
          <a:stretch>
            <a:fillRect/>
          </a:stretch>
        </p:blipFill>
        <p:spPr>
          <a:xfrm>
            <a:off x="742950" y="2515394"/>
            <a:ext cx="7658100" cy="2695575"/>
          </a:xfrm>
          <a:prstGeom prst="rect">
            <a:avLst/>
          </a:prstGeom>
        </p:spPr>
      </p:pic>
    </p:spTree>
    <p:extLst>
      <p:ext uri="{BB962C8B-B14F-4D97-AF65-F5344CB8AC3E}">
        <p14:creationId xmlns:p14="http://schemas.microsoft.com/office/powerpoint/2010/main" val="2402286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Recognizing</a:t>
            </a:r>
            <a:r>
              <a:rPr lang="nl-BE" dirty="0"/>
              <a:t> different </a:t>
            </a:r>
            <a:r>
              <a:rPr lang="nl-BE" dirty="0" err="1"/>
              <a:t>testing</a:t>
            </a:r>
            <a:r>
              <a:rPr lang="nl-BE" dirty="0"/>
              <a:t> </a:t>
            </a:r>
            <a:r>
              <a:rPr lang="nl-BE" dirty="0" err="1"/>
              <a:t>scenarios</a:t>
            </a:r>
            <a:endParaRPr lang="en-US" dirty="0"/>
          </a:p>
        </p:txBody>
      </p:sp>
      <p:pic>
        <p:nvPicPr>
          <p:cNvPr id="4" name="Tijdelijke aanduiding voor inhoud 3">
            <a:extLst>
              <a:ext uri="{FF2B5EF4-FFF2-40B4-BE49-F238E27FC236}">
                <a16:creationId xmlns:a16="http://schemas.microsoft.com/office/drawing/2014/main" id="{3C3C57FA-3FC9-4C0A-A178-2B1120F4AE25}"/>
              </a:ext>
            </a:extLst>
          </p:cNvPr>
          <p:cNvPicPr>
            <a:picLocks noGrp="1" noChangeAspect="1"/>
          </p:cNvPicPr>
          <p:nvPr>
            <p:ph idx="1"/>
          </p:nvPr>
        </p:nvPicPr>
        <p:blipFill>
          <a:blip r:embed="rId3"/>
          <a:stretch>
            <a:fillRect/>
          </a:stretch>
        </p:blipFill>
        <p:spPr>
          <a:xfrm>
            <a:off x="457200" y="1952022"/>
            <a:ext cx="8229600" cy="2953956"/>
          </a:xfrm>
          <a:prstGeom prst="rect">
            <a:avLst/>
          </a:prstGeom>
        </p:spPr>
      </p:pic>
    </p:spTree>
    <p:extLst>
      <p:ext uri="{BB962C8B-B14F-4D97-AF65-F5344CB8AC3E}">
        <p14:creationId xmlns:p14="http://schemas.microsoft.com/office/powerpoint/2010/main" val="333981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What are Asserts?</a:t>
            </a:r>
            <a:endParaRPr lang="en-US" dirty="0"/>
          </a:p>
        </p:txBody>
      </p:sp>
      <p:pic>
        <p:nvPicPr>
          <p:cNvPr id="7" name="Content Placeholder 6"/>
          <p:cNvPicPr>
            <a:picLocks noGrp="1" noChangeAspect="1"/>
          </p:cNvPicPr>
          <p:nvPr>
            <p:ph idx="1"/>
          </p:nvPr>
        </p:nvPicPr>
        <p:blipFill>
          <a:blip r:embed="rId3"/>
          <a:stretch>
            <a:fillRect/>
          </a:stretch>
        </p:blipFill>
        <p:spPr>
          <a:xfrm>
            <a:off x="457200" y="2173914"/>
            <a:ext cx="8229600" cy="3378534"/>
          </a:xfrm>
          <a:prstGeom prst="rect">
            <a:avLst/>
          </a:prstGeom>
        </p:spPr>
      </p:pic>
    </p:spTree>
    <p:extLst>
      <p:ext uri="{BB962C8B-B14F-4D97-AF65-F5344CB8AC3E}">
        <p14:creationId xmlns:p14="http://schemas.microsoft.com/office/powerpoint/2010/main" val="306390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Qualities</a:t>
            </a:r>
            <a:r>
              <a:rPr lang="nl-BE" dirty="0"/>
              <a:t> of </a:t>
            </a:r>
            <a:r>
              <a:rPr lang="nl-BE" dirty="0" err="1"/>
              <a:t>Good</a:t>
            </a:r>
            <a:r>
              <a:rPr lang="nl-BE" dirty="0"/>
              <a:t> Tests</a:t>
            </a:r>
            <a:endParaRPr lang="en-US" dirty="0"/>
          </a:p>
        </p:txBody>
      </p:sp>
      <p:pic>
        <p:nvPicPr>
          <p:cNvPr id="4" name="Afbeelding 3">
            <a:extLst>
              <a:ext uri="{FF2B5EF4-FFF2-40B4-BE49-F238E27FC236}">
                <a16:creationId xmlns:a16="http://schemas.microsoft.com/office/drawing/2014/main" id="{05495A26-678E-4A78-BAF8-9474FA680F20}"/>
              </a:ext>
            </a:extLst>
          </p:cNvPr>
          <p:cNvPicPr>
            <a:picLocks noChangeAspect="1"/>
          </p:cNvPicPr>
          <p:nvPr/>
        </p:nvPicPr>
        <p:blipFill>
          <a:blip r:embed="rId3"/>
          <a:stretch>
            <a:fillRect/>
          </a:stretch>
        </p:blipFill>
        <p:spPr>
          <a:xfrm>
            <a:off x="381000" y="2005367"/>
            <a:ext cx="8382000" cy="2847265"/>
          </a:xfrm>
          <a:prstGeom prst="rect">
            <a:avLst/>
          </a:prstGeom>
        </p:spPr>
      </p:pic>
    </p:spTree>
    <p:extLst>
      <p:ext uri="{BB962C8B-B14F-4D97-AF65-F5344CB8AC3E}">
        <p14:creationId xmlns:p14="http://schemas.microsoft.com/office/powerpoint/2010/main" val="217618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Asserts</a:t>
            </a:r>
          </a:p>
        </p:txBody>
      </p:sp>
      <p:sp>
        <p:nvSpPr>
          <p:cNvPr id="3" name="Text Placeholder 2"/>
          <p:cNvSpPr>
            <a:spLocks noGrp="1"/>
          </p:cNvSpPr>
          <p:nvPr>
            <p:ph type="body" idx="1"/>
          </p:nvPr>
        </p:nvSpPr>
        <p:spPr/>
        <p:txBody>
          <a:bodyPr/>
          <a:lstStyle/>
          <a:p>
            <a:r>
              <a:rPr lang="nl-BE" dirty="0"/>
              <a:t>.NET Testing with NUnit</a:t>
            </a:r>
            <a:endParaRPr lang="en-US" dirty="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9B246E54-AB54-4D09-909F-0FFF220302BB}" type="slidenum">
              <a:rPr lang="en-US" altLang="nl-BE" smtClean="0"/>
              <a:pPr>
                <a:defRPr/>
              </a:pPr>
              <a:t>19</a:t>
            </a:fld>
            <a:endParaRPr lang="en-US" altLang="nl-BE"/>
          </a:p>
        </p:txBody>
      </p:sp>
    </p:spTree>
    <p:extLst>
      <p:ext uri="{BB962C8B-B14F-4D97-AF65-F5344CB8AC3E}">
        <p14:creationId xmlns:p14="http://schemas.microsoft.com/office/powerpoint/2010/main" val="180928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Objectives</a:t>
            </a:r>
            <a:endParaRPr lang="en-US" dirty="0"/>
          </a:p>
        </p:txBody>
      </p:sp>
      <p:sp>
        <p:nvSpPr>
          <p:cNvPr id="3" name="Content Placeholder 2"/>
          <p:cNvSpPr>
            <a:spLocks noGrp="1"/>
          </p:cNvSpPr>
          <p:nvPr>
            <p:ph idx="1"/>
          </p:nvPr>
        </p:nvSpPr>
        <p:spPr/>
        <p:txBody>
          <a:bodyPr/>
          <a:lstStyle/>
          <a:p>
            <a:r>
              <a:rPr lang="nl-BE" dirty="0"/>
              <a:t>Getting Started with Unit Testing using NUnit</a:t>
            </a:r>
          </a:p>
          <a:p>
            <a:r>
              <a:rPr lang="nl-BE" dirty="0"/>
              <a:t>NUnit Asserts</a:t>
            </a:r>
          </a:p>
          <a:p>
            <a:r>
              <a:rPr lang="nl-BE" dirty="0"/>
              <a:t>NUnit Attributes</a:t>
            </a:r>
            <a:endParaRPr lang="en-US" dirty="0"/>
          </a:p>
        </p:txBody>
      </p:sp>
    </p:spTree>
    <p:extLst>
      <p:ext uri="{BB962C8B-B14F-4D97-AF65-F5344CB8AC3E}">
        <p14:creationId xmlns:p14="http://schemas.microsoft.com/office/powerpoint/2010/main" val="187888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String Equality : Is.EqualTo()</a:t>
            </a:r>
            <a:endParaRPr lang="en-US" dirty="0"/>
          </a:p>
        </p:txBody>
      </p:sp>
      <p:pic>
        <p:nvPicPr>
          <p:cNvPr id="7" name="Content Placeholder 6"/>
          <p:cNvPicPr>
            <a:picLocks noGrp="1" noChangeAspect="1"/>
          </p:cNvPicPr>
          <p:nvPr>
            <p:ph idx="1"/>
          </p:nvPr>
        </p:nvPicPr>
        <p:blipFill>
          <a:blip r:embed="rId3"/>
          <a:stretch>
            <a:fillRect/>
          </a:stretch>
        </p:blipFill>
        <p:spPr>
          <a:xfrm>
            <a:off x="1276350" y="2029619"/>
            <a:ext cx="6591300" cy="3667125"/>
          </a:xfrm>
          <a:prstGeom prst="rect">
            <a:avLst/>
          </a:prstGeom>
        </p:spPr>
      </p:pic>
    </p:spTree>
    <p:extLst>
      <p:ext uri="{BB962C8B-B14F-4D97-AF65-F5344CB8AC3E}">
        <p14:creationId xmlns:p14="http://schemas.microsoft.com/office/powerpoint/2010/main" val="3107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Is.EqualTo().IgnoreCase</a:t>
            </a:r>
            <a:endParaRPr lang="en-US" dirty="0"/>
          </a:p>
        </p:txBody>
      </p:sp>
      <p:pic>
        <p:nvPicPr>
          <p:cNvPr id="7" name="Content Placeholder 6"/>
          <p:cNvPicPr>
            <a:picLocks noGrp="1" noChangeAspect="1"/>
          </p:cNvPicPr>
          <p:nvPr>
            <p:ph idx="1"/>
          </p:nvPr>
        </p:nvPicPr>
        <p:blipFill>
          <a:blip r:embed="rId3"/>
          <a:stretch>
            <a:fillRect/>
          </a:stretch>
        </p:blipFill>
        <p:spPr>
          <a:xfrm>
            <a:off x="904875" y="2467769"/>
            <a:ext cx="7334250" cy="2790825"/>
          </a:xfrm>
          <a:prstGeom prst="rect">
            <a:avLst/>
          </a:prstGeom>
        </p:spPr>
      </p:pic>
    </p:spTree>
    <p:extLst>
      <p:ext uri="{BB962C8B-B14F-4D97-AF65-F5344CB8AC3E}">
        <p14:creationId xmlns:p14="http://schemas.microsoft.com/office/powerpoint/2010/main" val="2072505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Is.Not.EqualTo()</a:t>
            </a:r>
            <a:endParaRPr lang="en-US" dirty="0"/>
          </a:p>
        </p:txBody>
      </p:sp>
      <p:pic>
        <p:nvPicPr>
          <p:cNvPr id="7" name="Content Placeholder 6"/>
          <p:cNvPicPr>
            <a:picLocks noGrp="1" noChangeAspect="1"/>
          </p:cNvPicPr>
          <p:nvPr>
            <p:ph idx="1"/>
          </p:nvPr>
        </p:nvPicPr>
        <p:blipFill>
          <a:blip r:embed="rId3"/>
          <a:stretch>
            <a:fillRect/>
          </a:stretch>
        </p:blipFill>
        <p:spPr>
          <a:xfrm>
            <a:off x="1257300" y="2520156"/>
            <a:ext cx="6629400" cy="2686050"/>
          </a:xfrm>
          <a:prstGeom prst="rect">
            <a:avLst/>
          </a:prstGeom>
        </p:spPr>
      </p:pic>
    </p:spTree>
    <p:extLst>
      <p:ext uri="{BB962C8B-B14F-4D97-AF65-F5344CB8AC3E}">
        <p14:creationId xmlns:p14="http://schemas.microsoft.com/office/powerpoint/2010/main" val="1515645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Asserting</a:t>
            </a:r>
            <a:r>
              <a:rPr lang="nl-BE" dirty="0"/>
              <a:t> </a:t>
            </a:r>
            <a:r>
              <a:rPr lang="nl-BE" dirty="0" err="1"/>
              <a:t>Equality</a:t>
            </a:r>
            <a:r>
              <a:rPr lang="nl-BE" dirty="0"/>
              <a:t>: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94392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101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7" name="Content Placeholder 6"/>
          <p:cNvPicPr>
            <a:picLocks noGrp="1" noChangeAspect="1"/>
          </p:cNvPicPr>
          <p:nvPr>
            <p:ph idx="1"/>
          </p:nvPr>
        </p:nvPicPr>
        <p:blipFill>
          <a:blip r:embed="rId3"/>
          <a:stretch>
            <a:fillRect/>
          </a:stretch>
        </p:blipFill>
        <p:spPr>
          <a:xfrm>
            <a:off x="1471612" y="2024856"/>
            <a:ext cx="6200775" cy="3676650"/>
          </a:xfrm>
          <a:prstGeom prst="rect">
            <a:avLst/>
          </a:prstGeom>
        </p:spPr>
      </p:pic>
    </p:spTree>
    <p:extLst>
      <p:ext uri="{BB962C8B-B14F-4D97-AF65-F5344CB8AC3E}">
        <p14:creationId xmlns:p14="http://schemas.microsoft.com/office/powerpoint/2010/main" val="1394088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4" name="Content Placeholder 3"/>
          <p:cNvPicPr>
            <a:picLocks noGrp="1" noChangeAspect="1"/>
          </p:cNvPicPr>
          <p:nvPr>
            <p:ph idx="1"/>
          </p:nvPr>
        </p:nvPicPr>
        <p:blipFill>
          <a:blip r:embed="rId3"/>
          <a:stretch>
            <a:fillRect/>
          </a:stretch>
        </p:blipFill>
        <p:spPr>
          <a:xfrm>
            <a:off x="1595437" y="2105819"/>
            <a:ext cx="5953125" cy="3514725"/>
          </a:xfrm>
          <a:prstGeom prst="rect">
            <a:avLst/>
          </a:prstGeom>
        </p:spPr>
      </p:pic>
    </p:spTree>
    <p:extLst>
      <p:ext uri="{BB962C8B-B14F-4D97-AF65-F5344CB8AC3E}">
        <p14:creationId xmlns:p14="http://schemas.microsoft.com/office/powerpoint/2010/main" val="4055567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4" name="Content Placeholder 3"/>
          <p:cNvPicPr>
            <a:picLocks noGrp="1" noChangeAspect="1"/>
          </p:cNvPicPr>
          <p:nvPr>
            <p:ph idx="1"/>
          </p:nvPr>
        </p:nvPicPr>
        <p:blipFill>
          <a:blip r:embed="rId3"/>
          <a:stretch>
            <a:fillRect/>
          </a:stretch>
        </p:blipFill>
        <p:spPr>
          <a:xfrm>
            <a:off x="1652587" y="2110581"/>
            <a:ext cx="5838825" cy="3505200"/>
          </a:xfrm>
          <a:prstGeom prst="rect">
            <a:avLst/>
          </a:prstGeom>
        </p:spPr>
      </p:pic>
    </p:spTree>
    <p:extLst>
      <p:ext uri="{BB962C8B-B14F-4D97-AF65-F5344CB8AC3E}">
        <p14:creationId xmlns:p14="http://schemas.microsoft.com/office/powerpoint/2010/main" val="135830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7526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642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Numerical Equality</a:t>
            </a:r>
            <a:endParaRPr lang="en-US" dirty="0"/>
          </a:p>
        </p:txBody>
      </p:sp>
      <p:pic>
        <p:nvPicPr>
          <p:cNvPr id="10" name="Content Placeholder 9"/>
          <p:cNvPicPr>
            <a:picLocks noGrp="1" noChangeAspect="1"/>
          </p:cNvPicPr>
          <p:nvPr>
            <p:ph idx="1"/>
          </p:nvPr>
        </p:nvPicPr>
        <p:blipFill>
          <a:blip r:embed="rId3"/>
          <a:stretch>
            <a:fillRect/>
          </a:stretch>
        </p:blipFill>
        <p:spPr>
          <a:xfrm>
            <a:off x="2038350" y="2133600"/>
            <a:ext cx="5067300" cy="2628900"/>
          </a:xfrm>
          <a:prstGeom prst="rect">
            <a:avLst/>
          </a:prstGeom>
        </p:spPr>
      </p:pic>
    </p:spTree>
    <p:extLst>
      <p:ext uri="{BB962C8B-B14F-4D97-AF65-F5344CB8AC3E}">
        <p14:creationId xmlns:p14="http://schemas.microsoft.com/office/powerpoint/2010/main" val="93331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Is.EqualTo().Within();</a:t>
            </a:r>
            <a:endParaRPr lang="en-US" dirty="0"/>
          </a:p>
        </p:txBody>
      </p:sp>
      <p:pic>
        <p:nvPicPr>
          <p:cNvPr id="4" name="Content Placeholder 3"/>
          <p:cNvPicPr>
            <a:picLocks noGrp="1" noChangeAspect="1"/>
          </p:cNvPicPr>
          <p:nvPr>
            <p:ph idx="1"/>
          </p:nvPr>
        </p:nvPicPr>
        <p:blipFill>
          <a:blip r:embed="rId3"/>
          <a:stretch>
            <a:fillRect/>
          </a:stretch>
        </p:blipFill>
        <p:spPr>
          <a:xfrm>
            <a:off x="1066800" y="2510631"/>
            <a:ext cx="7010400" cy="2705100"/>
          </a:xfrm>
          <a:prstGeom prst="rect">
            <a:avLst/>
          </a:prstGeom>
        </p:spPr>
      </p:pic>
    </p:spTree>
    <p:extLst>
      <p:ext uri="{BB962C8B-B14F-4D97-AF65-F5344CB8AC3E}">
        <p14:creationId xmlns:p14="http://schemas.microsoft.com/office/powerpoint/2010/main" val="116254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Getting Started with Unit Testing using NUnit</a:t>
            </a:r>
          </a:p>
        </p:txBody>
      </p:sp>
      <p:sp>
        <p:nvSpPr>
          <p:cNvPr id="3" name="Text Placeholder 2"/>
          <p:cNvSpPr>
            <a:spLocks noGrp="1"/>
          </p:cNvSpPr>
          <p:nvPr>
            <p:ph type="body" idx="1"/>
          </p:nvPr>
        </p:nvSpPr>
        <p:spPr/>
        <p:txBody>
          <a:bodyPr/>
          <a:lstStyle/>
          <a:p>
            <a:r>
              <a:rPr lang="nl-BE" dirty="0"/>
              <a:t>.NET Testing with NUnit</a:t>
            </a:r>
            <a:endParaRPr lang="en-US" dirty="0"/>
          </a:p>
        </p:txBody>
      </p:sp>
    </p:spTree>
    <p:extLst>
      <p:ext uri="{BB962C8B-B14F-4D97-AF65-F5344CB8AC3E}">
        <p14:creationId xmlns:p14="http://schemas.microsoft.com/office/powerpoint/2010/main" val="205272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Is.EqualTo().Within().Percent</a:t>
            </a:r>
            <a:endParaRPr lang="en-US" dirty="0"/>
          </a:p>
        </p:txBody>
      </p:sp>
      <p:pic>
        <p:nvPicPr>
          <p:cNvPr id="4" name="Content Placeholder 3"/>
          <p:cNvPicPr>
            <a:picLocks noGrp="1" noChangeAspect="1"/>
          </p:cNvPicPr>
          <p:nvPr>
            <p:ph idx="1"/>
          </p:nvPr>
        </p:nvPicPr>
        <p:blipFill>
          <a:blip r:embed="rId3"/>
          <a:stretch>
            <a:fillRect/>
          </a:stretch>
        </p:blipFill>
        <p:spPr>
          <a:xfrm>
            <a:off x="895350" y="2501106"/>
            <a:ext cx="7353300" cy="2724150"/>
          </a:xfrm>
          <a:prstGeom prst="rect">
            <a:avLst/>
          </a:prstGeom>
        </p:spPr>
      </p:pic>
    </p:spTree>
    <p:extLst>
      <p:ext uri="{BB962C8B-B14F-4D97-AF65-F5344CB8AC3E}">
        <p14:creationId xmlns:p14="http://schemas.microsoft.com/office/powerpoint/2010/main" val="169406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Numerical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7526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65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dirty="0"/>
          </a:p>
        </p:txBody>
      </p:sp>
      <p:pic>
        <p:nvPicPr>
          <p:cNvPr id="7" name="Content Placeholder 6"/>
          <p:cNvPicPr>
            <a:picLocks noGrp="1" noChangeAspect="1"/>
          </p:cNvPicPr>
          <p:nvPr>
            <p:ph idx="1"/>
          </p:nvPr>
        </p:nvPicPr>
        <p:blipFill>
          <a:blip r:embed="rId3"/>
          <a:stretch>
            <a:fillRect/>
          </a:stretch>
        </p:blipFill>
        <p:spPr>
          <a:xfrm>
            <a:off x="0" y="1581150"/>
            <a:ext cx="5991225" cy="3143250"/>
          </a:xfrm>
          <a:prstGeom prst="rect">
            <a:avLst/>
          </a:prstGeom>
        </p:spPr>
      </p:pic>
      <p:pic>
        <p:nvPicPr>
          <p:cNvPr id="8" name="Picture 7"/>
          <p:cNvPicPr>
            <a:picLocks noChangeAspect="1"/>
          </p:cNvPicPr>
          <p:nvPr/>
        </p:nvPicPr>
        <p:blipFill>
          <a:blip r:embed="rId4"/>
          <a:stretch>
            <a:fillRect/>
          </a:stretch>
        </p:blipFill>
        <p:spPr>
          <a:xfrm>
            <a:off x="3264090" y="4267200"/>
            <a:ext cx="5410200" cy="1932214"/>
          </a:xfrm>
          <a:prstGeom prst="rect">
            <a:avLst/>
          </a:prstGeom>
        </p:spPr>
      </p:pic>
    </p:spTree>
    <p:extLst>
      <p:ext uri="{BB962C8B-B14F-4D97-AF65-F5344CB8AC3E}">
        <p14:creationId xmlns:p14="http://schemas.microsoft.com/office/powerpoint/2010/main" val="870622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7" name="Content Placeholder 6"/>
          <p:cNvPicPr>
            <a:picLocks noGrp="1" noChangeAspect="1"/>
          </p:cNvPicPr>
          <p:nvPr>
            <p:ph idx="1"/>
          </p:nvPr>
        </p:nvPicPr>
        <p:blipFill>
          <a:blip r:embed="rId3"/>
          <a:stretch>
            <a:fillRect/>
          </a:stretch>
        </p:blipFill>
        <p:spPr>
          <a:xfrm>
            <a:off x="228600" y="1524000"/>
            <a:ext cx="5572125" cy="3257550"/>
          </a:xfrm>
          <a:prstGeom prst="rect">
            <a:avLst/>
          </a:prstGeom>
        </p:spPr>
      </p:pic>
      <p:pic>
        <p:nvPicPr>
          <p:cNvPr id="8" name="Picture 7"/>
          <p:cNvPicPr>
            <a:picLocks noChangeAspect="1"/>
          </p:cNvPicPr>
          <p:nvPr/>
        </p:nvPicPr>
        <p:blipFill>
          <a:blip r:embed="rId4"/>
          <a:stretch>
            <a:fillRect/>
          </a:stretch>
        </p:blipFill>
        <p:spPr>
          <a:xfrm>
            <a:off x="3264090" y="4267200"/>
            <a:ext cx="5410200" cy="1932214"/>
          </a:xfrm>
          <a:prstGeom prst="rect">
            <a:avLst/>
          </a:prstGeom>
        </p:spPr>
      </p:pic>
    </p:spTree>
    <p:extLst>
      <p:ext uri="{BB962C8B-B14F-4D97-AF65-F5344CB8AC3E}">
        <p14:creationId xmlns:p14="http://schemas.microsoft.com/office/powerpoint/2010/main" val="2749542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Picture 3"/>
          <p:cNvPicPr>
            <a:picLocks noChangeAspect="1"/>
          </p:cNvPicPr>
          <p:nvPr/>
        </p:nvPicPr>
        <p:blipFill>
          <a:blip r:embed="rId3"/>
          <a:stretch>
            <a:fillRect/>
          </a:stretch>
        </p:blipFill>
        <p:spPr>
          <a:xfrm>
            <a:off x="3124200" y="4454440"/>
            <a:ext cx="5724525" cy="1822535"/>
          </a:xfrm>
          <a:prstGeom prst="rect">
            <a:avLst/>
          </a:prstGeom>
        </p:spPr>
      </p:pic>
      <p:pic>
        <p:nvPicPr>
          <p:cNvPr id="9" name="Content Placeholder 6"/>
          <p:cNvPicPr>
            <a:picLocks noGrp="1" noChangeAspect="1"/>
          </p:cNvPicPr>
          <p:nvPr>
            <p:ph idx="1"/>
          </p:nvPr>
        </p:nvPicPr>
        <p:blipFill>
          <a:blip r:embed="rId4"/>
          <a:stretch>
            <a:fillRect/>
          </a:stretch>
        </p:blipFill>
        <p:spPr>
          <a:xfrm>
            <a:off x="0" y="1581150"/>
            <a:ext cx="5991225" cy="3143250"/>
          </a:xfrm>
          <a:prstGeom prst="rect">
            <a:avLst/>
          </a:prstGeom>
        </p:spPr>
      </p:pic>
    </p:spTree>
    <p:extLst>
      <p:ext uri="{BB962C8B-B14F-4D97-AF65-F5344CB8AC3E}">
        <p14:creationId xmlns:p14="http://schemas.microsoft.com/office/powerpoint/2010/main" val="3270625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709612" y="2705894"/>
            <a:ext cx="7724775" cy="2314575"/>
          </a:xfrm>
          <a:prstGeom prst="rect">
            <a:avLst/>
          </a:prstGeom>
        </p:spPr>
      </p:pic>
    </p:spTree>
    <p:extLst>
      <p:ext uri="{BB962C8B-B14F-4D97-AF65-F5344CB8AC3E}">
        <p14:creationId xmlns:p14="http://schemas.microsoft.com/office/powerpoint/2010/main" val="2371693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304800" y="1219200"/>
            <a:ext cx="5191125" cy="3286125"/>
          </a:xfrm>
          <a:prstGeom prst="rect">
            <a:avLst/>
          </a:prstGeom>
        </p:spPr>
      </p:pic>
      <p:pic>
        <p:nvPicPr>
          <p:cNvPr id="5" name="Content Placeholder 3"/>
          <p:cNvPicPr>
            <a:picLocks noChangeAspect="1"/>
          </p:cNvPicPr>
          <p:nvPr/>
        </p:nvPicPr>
        <p:blipFill>
          <a:blip r:embed="rId4"/>
          <a:stretch>
            <a:fillRect/>
          </a:stretch>
        </p:blipFill>
        <p:spPr bwMode="auto">
          <a:xfrm>
            <a:off x="2057400" y="4442150"/>
            <a:ext cx="6886575" cy="206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349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447800" y="2209800"/>
            <a:ext cx="7000875" cy="2295525"/>
          </a:xfrm>
          <a:prstGeom prst="rect">
            <a:avLst/>
          </a:prstGeom>
        </p:spPr>
      </p:pic>
    </p:spTree>
    <p:extLst>
      <p:ext uri="{BB962C8B-B14F-4D97-AF65-F5344CB8AC3E}">
        <p14:creationId xmlns:p14="http://schemas.microsoft.com/office/powerpoint/2010/main" val="1075904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2647950" y="4343400"/>
            <a:ext cx="6496050" cy="2114550"/>
          </a:xfrm>
          <a:prstGeom prst="rect">
            <a:avLst/>
          </a:prstGeom>
        </p:spPr>
      </p:pic>
      <p:pic>
        <p:nvPicPr>
          <p:cNvPr id="5" name="Picture 4"/>
          <p:cNvPicPr>
            <a:picLocks noChangeAspect="1"/>
          </p:cNvPicPr>
          <p:nvPr/>
        </p:nvPicPr>
        <p:blipFill>
          <a:blip r:embed="rId4"/>
          <a:stretch>
            <a:fillRect/>
          </a:stretch>
        </p:blipFill>
        <p:spPr>
          <a:xfrm>
            <a:off x="198603" y="1291053"/>
            <a:ext cx="5676900" cy="3228975"/>
          </a:xfrm>
          <a:prstGeom prst="rect">
            <a:avLst/>
          </a:prstGeom>
        </p:spPr>
      </p:pic>
    </p:spTree>
    <p:extLst>
      <p:ext uri="{BB962C8B-B14F-4D97-AF65-F5344CB8AC3E}">
        <p14:creationId xmlns:p14="http://schemas.microsoft.com/office/powerpoint/2010/main" val="52977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347859" y="2667000"/>
            <a:ext cx="7362825" cy="2152650"/>
          </a:xfrm>
          <a:prstGeom prst="rect">
            <a:avLst/>
          </a:prstGeom>
        </p:spPr>
      </p:pic>
    </p:spTree>
    <p:extLst>
      <p:ext uri="{BB962C8B-B14F-4D97-AF65-F5344CB8AC3E}">
        <p14:creationId xmlns:p14="http://schemas.microsoft.com/office/powerpoint/2010/main" val="3856152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2090" y="838200"/>
            <a:ext cx="8958262" cy="4825172"/>
          </a:xfrm>
          <a:prstGeom prst="rect">
            <a:avLst/>
          </a:prstGeom>
        </p:spPr>
      </p:pic>
    </p:spTree>
    <p:extLst>
      <p:ext uri="{BB962C8B-B14F-4D97-AF65-F5344CB8AC3E}">
        <p14:creationId xmlns:p14="http://schemas.microsoft.com/office/powerpoint/2010/main" val="1996760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000125" y="1877219"/>
            <a:ext cx="7143750" cy="3971925"/>
          </a:xfrm>
          <a:prstGeom prst="rect">
            <a:avLst/>
          </a:prstGeom>
        </p:spPr>
      </p:pic>
    </p:spTree>
    <p:extLst>
      <p:ext uri="{BB962C8B-B14F-4D97-AF65-F5344CB8AC3E}">
        <p14:creationId xmlns:p14="http://schemas.microsoft.com/office/powerpoint/2010/main" val="3241477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981075" y="2438400"/>
            <a:ext cx="7181850" cy="2247900"/>
          </a:xfrm>
          <a:prstGeom prst="rect">
            <a:avLst/>
          </a:prstGeom>
        </p:spPr>
      </p:pic>
    </p:spTree>
    <p:extLst>
      <p:ext uri="{BB962C8B-B14F-4D97-AF65-F5344CB8AC3E}">
        <p14:creationId xmlns:p14="http://schemas.microsoft.com/office/powerpoint/2010/main" val="4129795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6002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3065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a:t>
            </a:r>
            <a:r>
              <a:rPr lang="nl-BE" dirty="0" err="1"/>
              <a:t>Thrown</a:t>
            </a:r>
            <a:endParaRPr lang="en-US" dirty="0"/>
          </a:p>
        </p:txBody>
      </p:sp>
      <p:pic>
        <p:nvPicPr>
          <p:cNvPr id="5" name="Picture 4"/>
          <p:cNvPicPr>
            <a:picLocks noChangeAspect="1"/>
          </p:cNvPicPr>
          <p:nvPr/>
        </p:nvPicPr>
        <p:blipFill>
          <a:blip r:embed="rId3"/>
          <a:stretch>
            <a:fillRect/>
          </a:stretch>
        </p:blipFill>
        <p:spPr>
          <a:xfrm>
            <a:off x="228600" y="1417638"/>
            <a:ext cx="5867400" cy="2524125"/>
          </a:xfrm>
          <a:prstGeom prst="rect">
            <a:avLst/>
          </a:prstGeom>
        </p:spPr>
      </p:pic>
      <p:pic>
        <p:nvPicPr>
          <p:cNvPr id="7" name="Picture 6"/>
          <p:cNvPicPr>
            <a:picLocks noChangeAspect="1"/>
          </p:cNvPicPr>
          <p:nvPr/>
        </p:nvPicPr>
        <p:blipFill>
          <a:blip r:embed="rId4"/>
          <a:stretch>
            <a:fillRect/>
          </a:stretch>
        </p:blipFill>
        <p:spPr>
          <a:xfrm>
            <a:off x="1898460" y="3941763"/>
            <a:ext cx="6800850" cy="2181225"/>
          </a:xfrm>
          <a:prstGeom prst="rect">
            <a:avLst/>
          </a:prstGeom>
        </p:spPr>
      </p:pic>
      <p:sp>
        <p:nvSpPr>
          <p:cNvPr id="4" name="Gedachtewolkje: wolk 3">
            <a:extLst>
              <a:ext uri="{FF2B5EF4-FFF2-40B4-BE49-F238E27FC236}">
                <a16:creationId xmlns:a16="http://schemas.microsoft.com/office/drawing/2014/main" id="{AF66AFBA-BB32-496E-BD58-EDDF9E94CBD5}"/>
              </a:ext>
            </a:extLst>
          </p:cNvPr>
          <p:cNvSpPr/>
          <p:nvPr/>
        </p:nvSpPr>
        <p:spPr>
          <a:xfrm>
            <a:off x="4191000" y="5892800"/>
            <a:ext cx="1600200" cy="573087"/>
          </a:xfrm>
          <a:prstGeom prst="cloudCallout">
            <a:avLst>
              <a:gd name="adj1" fmla="val -46276"/>
              <a:gd name="adj2" fmla="val -89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400" dirty="0" err="1"/>
              <a:t>Lambda</a:t>
            </a:r>
            <a:r>
              <a:rPr lang="nl-BE" sz="1400" dirty="0"/>
              <a:t> </a:t>
            </a:r>
            <a:r>
              <a:rPr lang="nl-BE" sz="1400" dirty="0" err="1"/>
              <a:t>expression</a:t>
            </a:r>
            <a:endParaRPr lang="nl-BE" sz="1400" dirty="0"/>
          </a:p>
        </p:txBody>
      </p:sp>
    </p:spTree>
    <p:extLst>
      <p:ext uri="{BB962C8B-B14F-4D97-AF65-F5344CB8AC3E}">
        <p14:creationId xmlns:p14="http://schemas.microsoft.com/office/powerpoint/2010/main" val="107667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785812" y="2057400"/>
            <a:ext cx="7572375" cy="2428875"/>
          </a:xfrm>
          <a:prstGeom prst="rect">
            <a:avLst/>
          </a:prstGeom>
        </p:spPr>
      </p:pic>
    </p:spTree>
    <p:extLst>
      <p:ext uri="{BB962C8B-B14F-4D97-AF65-F5344CB8AC3E}">
        <p14:creationId xmlns:p14="http://schemas.microsoft.com/office/powerpoint/2010/main" val="3364374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3" name="Picture 2"/>
          <p:cNvPicPr>
            <a:picLocks noChangeAspect="1"/>
          </p:cNvPicPr>
          <p:nvPr/>
        </p:nvPicPr>
        <p:blipFill>
          <a:blip r:embed="rId3"/>
          <a:stretch>
            <a:fillRect/>
          </a:stretch>
        </p:blipFill>
        <p:spPr>
          <a:xfrm>
            <a:off x="952500" y="2214562"/>
            <a:ext cx="7239000" cy="2428875"/>
          </a:xfrm>
          <a:prstGeom prst="rect">
            <a:avLst/>
          </a:prstGeom>
        </p:spPr>
      </p:pic>
    </p:spTree>
    <p:extLst>
      <p:ext uri="{BB962C8B-B14F-4D97-AF65-F5344CB8AC3E}">
        <p14:creationId xmlns:p14="http://schemas.microsoft.com/office/powerpoint/2010/main" val="777464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1262062" y="2152650"/>
            <a:ext cx="6619875" cy="2552700"/>
          </a:xfrm>
          <a:prstGeom prst="rect">
            <a:avLst/>
          </a:prstGeom>
        </p:spPr>
      </p:pic>
    </p:spTree>
    <p:extLst>
      <p:ext uri="{BB962C8B-B14F-4D97-AF65-F5344CB8AC3E}">
        <p14:creationId xmlns:p14="http://schemas.microsoft.com/office/powerpoint/2010/main" val="3227088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152400" y="1524000"/>
            <a:ext cx="7534275" cy="2571750"/>
          </a:xfrm>
          <a:prstGeom prst="rect">
            <a:avLst/>
          </a:prstGeom>
        </p:spPr>
      </p:pic>
      <p:pic>
        <p:nvPicPr>
          <p:cNvPr id="5" name="Picture 4"/>
          <p:cNvPicPr>
            <a:picLocks noChangeAspect="1"/>
          </p:cNvPicPr>
          <p:nvPr/>
        </p:nvPicPr>
        <p:blipFill>
          <a:blip r:embed="rId4"/>
          <a:stretch>
            <a:fillRect/>
          </a:stretch>
        </p:blipFill>
        <p:spPr>
          <a:xfrm>
            <a:off x="158087" y="4202112"/>
            <a:ext cx="8403609" cy="2397595"/>
          </a:xfrm>
          <a:prstGeom prst="rect">
            <a:avLst/>
          </a:prstGeom>
        </p:spPr>
      </p:pic>
    </p:spTree>
    <p:extLst>
      <p:ext uri="{BB962C8B-B14F-4D97-AF65-F5344CB8AC3E}">
        <p14:creationId xmlns:p14="http://schemas.microsoft.com/office/powerpoint/2010/main" val="3827933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633537"/>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84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Asserting</a:t>
            </a:r>
            <a:r>
              <a:rPr lang="nl-BE" dirty="0"/>
              <a:t> </a:t>
            </a:r>
            <a:r>
              <a:rPr lang="nl-BE" dirty="0" err="1"/>
              <a:t>Nulls</a:t>
            </a:r>
            <a:endParaRPr lang="en-US" dirty="0"/>
          </a:p>
        </p:txBody>
      </p:sp>
      <p:pic>
        <p:nvPicPr>
          <p:cNvPr id="7" name="Content Placeholder 6"/>
          <p:cNvPicPr>
            <a:picLocks noGrp="1" noChangeAspect="1"/>
          </p:cNvPicPr>
          <p:nvPr>
            <p:ph idx="1"/>
          </p:nvPr>
        </p:nvPicPr>
        <p:blipFill>
          <a:blip r:embed="rId3"/>
          <a:stretch>
            <a:fillRect/>
          </a:stretch>
        </p:blipFill>
        <p:spPr>
          <a:xfrm>
            <a:off x="1266825" y="2209800"/>
            <a:ext cx="6610350" cy="2190750"/>
          </a:xfrm>
          <a:prstGeom prst="rect">
            <a:avLst/>
          </a:prstGeom>
        </p:spPr>
      </p:pic>
    </p:spTree>
    <p:extLst>
      <p:ext uri="{BB962C8B-B14F-4D97-AF65-F5344CB8AC3E}">
        <p14:creationId xmlns:p14="http://schemas.microsoft.com/office/powerpoint/2010/main" val="328495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Testing</a:t>
            </a:r>
            <a:r>
              <a:rPr lang="nl-BE" dirty="0"/>
              <a:t> </a:t>
            </a:r>
            <a:r>
              <a:rPr lang="nl-BE" dirty="0" err="1"/>
              <a:t>Frameworks</a:t>
            </a:r>
            <a:r>
              <a:rPr lang="nl-BE" dirty="0"/>
              <a:t> / Test Runners</a:t>
            </a:r>
          </a:p>
        </p:txBody>
      </p:sp>
      <p:sp>
        <p:nvSpPr>
          <p:cNvPr id="4" name="Tijdelijke aanduiding voor dianummer 3"/>
          <p:cNvSpPr>
            <a:spLocks noGrp="1"/>
          </p:cNvSpPr>
          <p:nvPr>
            <p:ph type="sldNum" sz="quarter" idx="12"/>
          </p:nvPr>
        </p:nvSpPr>
        <p:spPr/>
        <p:txBody>
          <a:bodyPr/>
          <a:lstStyle/>
          <a:p>
            <a:fld id="{BB1F6A77-C74B-4AE6-948A-7F70CF80FD7E}" type="slidenum">
              <a:rPr lang="nl-NL" smtClean="0"/>
              <a:pPr/>
              <a:t>5</a:t>
            </a:fld>
            <a:endParaRPr lang="nl-NL"/>
          </a:p>
        </p:txBody>
      </p:sp>
      <p:sp>
        <p:nvSpPr>
          <p:cNvPr id="3" name="Tekstvak 2"/>
          <p:cNvSpPr txBox="1"/>
          <p:nvPr/>
        </p:nvSpPr>
        <p:spPr>
          <a:xfrm>
            <a:off x="553041" y="1839730"/>
            <a:ext cx="1821735"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a:solidFill>
                  <a:schemeClr val="bg1"/>
                </a:solidFill>
              </a:rPr>
              <a:t>Production Code</a:t>
            </a:r>
          </a:p>
        </p:txBody>
      </p:sp>
      <p:sp>
        <p:nvSpPr>
          <p:cNvPr id="7" name="Tekstvak 6"/>
          <p:cNvSpPr txBox="1"/>
          <p:nvPr/>
        </p:nvSpPr>
        <p:spPr>
          <a:xfrm>
            <a:off x="3707904" y="1839730"/>
            <a:ext cx="1512168"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solidFill>
                  <a:schemeClr val="bg1"/>
                </a:solidFill>
              </a:rPr>
              <a:t>Test Code</a:t>
            </a:r>
          </a:p>
        </p:txBody>
      </p:sp>
      <p:cxnSp>
        <p:nvCxnSpPr>
          <p:cNvPr id="9" name="Rechte verbindingslijn 8"/>
          <p:cNvCxnSpPr>
            <a:cxnSpLocks/>
            <a:stCxn id="3" idx="3"/>
            <a:endCxn id="7" idx="1"/>
          </p:cNvCxnSpPr>
          <p:nvPr/>
        </p:nvCxnSpPr>
        <p:spPr>
          <a:xfrm>
            <a:off x="2374776" y="2316784"/>
            <a:ext cx="1333128" cy="0"/>
          </a:xfrm>
          <a:prstGeom prst="line">
            <a:avLst/>
          </a:prstGeom>
        </p:spPr>
        <p:style>
          <a:lnRef idx="2">
            <a:schemeClr val="accent3"/>
          </a:lnRef>
          <a:fillRef idx="0">
            <a:schemeClr val="accent3"/>
          </a:fillRef>
          <a:effectRef idx="1">
            <a:schemeClr val="accent3"/>
          </a:effectRef>
          <a:fontRef idx="minor">
            <a:schemeClr val="tx1"/>
          </a:fontRef>
        </p:style>
      </p:cxnSp>
      <p:sp>
        <p:nvSpPr>
          <p:cNvPr id="13" name="Tekstvak 12"/>
          <p:cNvSpPr txBox="1"/>
          <p:nvPr/>
        </p:nvSpPr>
        <p:spPr>
          <a:xfrm>
            <a:off x="7156039" y="1839730"/>
            <a:ext cx="1512168" cy="9541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dirty="0">
                <a:solidFill>
                  <a:schemeClr val="bg1"/>
                </a:solidFill>
              </a:rPr>
              <a:t>Test Runner</a:t>
            </a:r>
          </a:p>
        </p:txBody>
      </p:sp>
      <p:cxnSp>
        <p:nvCxnSpPr>
          <p:cNvPr id="15" name="Rechte verbindingslijn 14"/>
          <p:cNvCxnSpPr>
            <a:stCxn id="7" idx="3"/>
            <a:endCxn id="13" idx="1"/>
          </p:cNvCxnSpPr>
          <p:nvPr/>
        </p:nvCxnSpPr>
        <p:spPr>
          <a:xfrm>
            <a:off x="5220072" y="2316784"/>
            <a:ext cx="1935967" cy="0"/>
          </a:xfrm>
          <a:prstGeom prst="line">
            <a:avLst/>
          </a:prstGeom>
        </p:spPr>
        <p:style>
          <a:lnRef idx="2">
            <a:schemeClr val="accent4"/>
          </a:lnRef>
          <a:fillRef idx="0">
            <a:schemeClr val="accent4"/>
          </a:fillRef>
          <a:effectRef idx="1">
            <a:schemeClr val="accent4"/>
          </a:effectRef>
          <a:fontRef idx="minor">
            <a:schemeClr val="tx1"/>
          </a:fontRef>
        </p:style>
      </p:cxnSp>
      <p:sp>
        <p:nvSpPr>
          <p:cNvPr id="16" name="Tekstvak 15"/>
          <p:cNvSpPr txBox="1"/>
          <p:nvPr/>
        </p:nvSpPr>
        <p:spPr>
          <a:xfrm>
            <a:off x="3455876" y="4005064"/>
            <a:ext cx="2016224"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solidFill>
                  <a:schemeClr val="bg1"/>
                </a:solidFill>
              </a:rPr>
              <a:t>Testing Framework</a:t>
            </a:r>
          </a:p>
        </p:txBody>
      </p:sp>
      <p:cxnSp>
        <p:nvCxnSpPr>
          <p:cNvPr id="19" name="Rechte verbindingslijn 18"/>
          <p:cNvCxnSpPr>
            <a:cxnSpLocks/>
            <a:stCxn id="16" idx="3"/>
            <a:endCxn id="13" idx="2"/>
          </p:cNvCxnSpPr>
          <p:nvPr/>
        </p:nvCxnSpPr>
        <p:spPr>
          <a:xfrm flipV="1">
            <a:off x="5472100" y="2793837"/>
            <a:ext cx="2440023" cy="168828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Rechte verbindingslijn 20"/>
          <p:cNvCxnSpPr>
            <a:cxnSpLocks/>
            <a:stCxn id="16" idx="0"/>
            <a:endCxn id="7" idx="2"/>
          </p:cNvCxnSpPr>
          <p:nvPr/>
        </p:nvCxnSpPr>
        <p:spPr>
          <a:xfrm flipV="1">
            <a:off x="4463988" y="2793837"/>
            <a:ext cx="0" cy="1211227"/>
          </a:xfrm>
          <a:prstGeom prst="line">
            <a:avLst/>
          </a:prstGeom>
        </p:spPr>
        <p:style>
          <a:lnRef idx="2">
            <a:schemeClr val="accent3"/>
          </a:lnRef>
          <a:fillRef idx="0">
            <a:schemeClr val="accent3"/>
          </a:fillRef>
          <a:effectRef idx="1">
            <a:schemeClr val="accent3"/>
          </a:effectRef>
          <a:fontRef idx="minor">
            <a:schemeClr val="tx1"/>
          </a:fontRef>
        </p:style>
      </p:cxnSp>
      <p:sp>
        <p:nvSpPr>
          <p:cNvPr id="38" name="Golf 37"/>
          <p:cNvSpPr/>
          <p:nvPr/>
        </p:nvSpPr>
        <p:spPr>
          <a:xfrm>
            <a:off x="2916527" y="4797152"/>
            <a:ext cx="1656184" cy="648072"/>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err="1"/>
              <a:t>NUnit</a:t>
            </a:r>
            <a:endParaRPr lang="en-US" i="1" dirty="0"/>
          </a:p>
        </p:txBody>
      </p:sp>
      <p:sp>
        <p:nvSpPr>
          <p:cNvPr id="39" name="Golf 38"/>
          <p:cNvSpPr/>
          <p:nvPr/>
        </p:nvSpPr>
        <p:spPr>
          <a:xfrm>
            <a:off x="6354198" y="2529856"/>
            <a:ext cx="1935967" cy="1317146"/>
          </a:xfrm>
          <a:prstGeom prst="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Visual Studio Test Runner</a:t>
            </a:r>
          </a:p>
        </p:txBody>
      </p:sp>
      <p:sp>
        <p:nvSpPr>
          <p:cNvPr id="40" name="Golf 39"/>
          <p:cNvSpPr/>
          <p:nvPr/>
        </p:nvSpPr>
        <p:spPr>
          <a:xfrm>
            <a:off x="6254283" y="4006496"/>
            <a:ext cx="2692050" cy="635116"/>
          </a:xfrm>
          <a:prstGeom prst="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err="1"/>
              <a:t>NUnit</a:t>
            </a:r>
            <a:r>
              <a:rPr lang="en-US" i="1" dirty="0"/>
              <a:t> Test Adapter</a:t>
            </a:r>
          </a:p>
        </p:txBody>
      </p:sp>
    </p:spTree>
    <p:extLst>
      <p:ext uri="{BB962C8B-B14F-4D97-AF65-F5344CB8AC3E}">
        <p14:creationId xmlns:p14="http://schemas.microsoft.com/office/powerpoint/2010/main" val="4589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3" grpId="0" animBg="1"/>
      <p:bldP spid="16" grpId="0" animBg="1"/>
      <p:bldP spid="38" grpId="0" animBg="1"/>
      <p:bldP spid="39" grpId="0" animBg="1"/>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Asserting</a:t>
            </a:r>
            <a:r>
              <a:rPr lang="nl-BE" dirty="0"/>
              <a:t> </a:t>
            </a:r>
            <a:r>
              <a:rPr lang="nl-BE" dirty="0" err="1"/>
              <a:t>Nulls</a:t>
            </a:r>
            <a:endParaRPr lang="en-US" dirty="0"/>
          </a:p>
        </p:txBody>
      </p:sp>
      <p:pic>
        <p:nvPicPr>
          <p:cNvPr id="6" name="Picture 5"/>
          <p:cNvPicPr>
            <a:picLocks noChangeAspect="1"/>
          </p:cNvPicPr>
          <p:nvPr/>
        </p:nvPicPr>
        <p:blipFill>
          <a:blip r:embed="rId3"/>
          <a:stretch>
            <a:fillRect/>
          </a:stretch>
        </p:blipFill>
        <p:spPr>
          <a:xfrm>
            <a:off x="1752600" y="2405062"/>
            <a:ext cx="5638800" cy="2047875"/>
          </a:xfrm>
          <a:prstGeom prst="rect">
            <a:avLst/>
          </a:prstGeom>
        </p:spPr>
      </p:pic>
    </p:spTree>
    <p:extLst>
      <p:ext uri="{BB962C8B-B14F-4D97-AF65-F5344CB8AC3E}">
        <p14:creationId xmlns:p14="http://schemas.microsoft.com/office/powerpoint/2010/main" val="4284244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Asserting</a:t>
            </a:r>
            <a:r>
              <a:rPr lang="nl-BE" dirty="0"/>
              <a:t> </a:t>
            </a:r>
            <a:r>
              <a:rPr lang="nl-BE" dirty="0" err="1"/>
              <a:t>Booleans</a:t>
            </a:r>
            <a:endParaRPr lang="en-US" dirty="0"/>
          </a:p>
        </p:txBody>
      </p:sp>
      <p:pic>
        <p:nvPicPr>
          <p:cNvPr id="3" name="Picture 2"/>
          <p:cNvPicPr>
            <a:picLocks noChangeAspect="1"/>
          </p:cNvPicPr>
          <p:nvPr/>
        </p:nvPicPr>
        <p:blipFill>
          <a:blip r:embed="rId3"/>
          <a:stretch>
            <a:fillRect/>
          </a:stretch>
        </p:blipFill>
        <p:spPr>
          <a:xfrm>
            <a:off x="1700212" y="2428875"/>
            <a:ext cx="5743575" cy="2066925"/>
          </a:xfrm>
          <a:prstGeom prst="rect">
            <a:avLst/>
          </a:prstGeom>
        </p:spPr>
      </p:pic>
    </p:spTree>
    <p:extLst>
      <p:ext uri="{BB962C8B-B14F-4D97-AF65-F5344CB8AC3E}">
        <p14:creationId xmlns:p14="http://schemas.microsoft.com/office/powerpoint/2010/main" val="3367708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Asserting</a:t>
            </a:r>
            <a:r>
              <a:rPr lang="nl-BE" dirty="0"/>
              <a:t> Strings</a:t>
            </a:r>
            <a:endParaRPr lang="en-US" dirty="0"/>
          </a:p>
        </p:txBody>
      </p:sp>
      <p:pic>
        <p:nvPicPr>
          <p:cNvPr id="4" name="Afbeelding 3">
            <a:extLst>
              <a:ext uri="{FF2B5EF4-FFF2-40B4-BE49-F238E27FC236}">
                <a16:creationId xmlns:a16="http://schemas.microsoft.com/office/drawing/2014/main" id="{720940D3-463F-4BA5-98F4-C635364FAEFA}"/>
              </a:ext>
            </a:extLst>
          </p:cNvPr>
          <p:cNvPicPr>
            <a:picLocks noChangeAspect="1"/>
          </p:cNvPicPr>
          <p:nvPr/>
        </p:nvPicPr>
        <p:blipFill>
          <a:blip r:embed="rId3"/>
          <a:stretch>
            <a:fillRect/>
          </a:stretch>
        </p:blipFill>
        <p:spPr>
          <a:xfrm>
            <a:off x="1060972" y="1447800"/>
            <a:ext cx="7022056" cy="4420914"/>
          </a:xfrm>
          <a:prstGeom prst="rect">
            <a:avLst/>
          </a:prstGeom>
        </p:spPr>
      </p:pic>
    </p:spTree>
    <p:extLst>
      <p:ext uri="{BB962C8B-B14F-4D97-AF65-F5344CB8AC3E}">
        <p14:creationId xmlns:p14="http://schemas.microsoft.com/office/powerpoint/2010/main" val="395185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4" name="Content Placeholder 3"/>
          <p:cNvPicPr>
            <a:picLocks noGrp="1" noChangeAspect="1"/>
          </p:cNvPicPr>
          <p:nvPr>
            <p:ph idx="1"/>
          </p:nvPr>
        </p:nvPicPr>
        <p:blipFill>
          <a:blip r:embed="rId3"/>
          <a:stretch>
            <a:fillRect/>
          </a:stretch>
        </p:blipFill>
        <p:spPr>
          <a:xfrm>
            <a:off x="228600" y="1417638"/>
            <a:ext cx="5367131" cy="3840163"/>
          </a:xfrm>
          <a:prstGeom prst="rect">
            <a:avLst/>
          </a:prstGeom>
        </p:spPr>
      </p:pic>
      <p:pic>
        <p:nvPicPr>
          <p:cNvPr id="5" name="Picture 4"/>
          <p:cNvPicPr>
            <a:picLocks noChangeAspect="1"/>
          </p:cNvPicPr>
          <p:nvPr/>
        </p:nvPicPr>
        <p:blipFill>
          <a:blip r:embed="rId4"/>
          <a:stretch>
            <a:fillRect/>
          </a:stretch>
        </p:blipFill>
        <p:spPr>
          <a:xfrm>
            <a:off x="3808209" y="1295400"/>
            <a:ext cx="5120839" cy="2900362"/>
          </a:xfrm>
          <a:prstGeom prst="rect">
            <a:avLst/>
          </a:prstGeom>
        </p:spPr>
      </p:pic>
    </p:spTree>
    <p:extLst>
      <p:ext uri="{BB962C8B-B14F-4D97-AF65-F5344CB8AC3E}">
        <p14:creationId xmlns:p14="http://schemas.microsoft.com/office/powerpoint/2010/main" val="1715221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7" name="Content Placeholder 6"/>
          <p:cNvPicPr>
            <a:picLocks noGrp="1" noChangeAspect="1"/>
          </p:cNvPicPr>
          <p:nvPr>
            <p:ph idx="1"/>
          </p:nvPr>
        </p:nvPicPr>
        <p:blipFill>
          <a:blip r:embed="rId3"/>
          <a:stretch>
            <a:fillRect/>
          </a:stretch>
        </p:blipFill>
        <p:spPr>
          <a:xfrm>
            <a:off x="1219200" y="2133600"/>
            <a:ext cx="6858000" cy="2657475"/>
          </a:xfrm>
          <a:prstGeom prst="rect">
            <a:avLst/>
          </a:prstGeom>
        </p:spPr>
      </p:pic>
    </p:spTree>
    <p:extLst>
      <p:ext uri="{BB962C8B-B14F-4D97-AF65-F5344CB8AC3E}">
        <p14:creationId xmlns:p14="http://schemas.microsoft.com/office/powerpoint/2010/main" val="2681677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7" name="Content Placeholder 6"/>
          <p:cNvPicPr>
            <a:picLocks noGrp="1" noChangeAspect="1"/>
          </p:cNvPicPr>
          <p:nvPr>
            <p:ph idx="1"/>
          </p:nvPr>
        </p:nvPicPr>
        <p:blipFill>
          <a:blip r:embed="rId3"/>
          <a:stretch>
            <a:fillRect/>
          </a:stretch>
        </p:blipFill>
        <p:spPr>
          <a:xfrm>
            <a:off x="933450" y="1981200"/>
            <a:ext cx="7277100" cy="2705100"/>
          </a:xfrm>
          <a:prstGeom prst="rect">
            <a:avLst/>
          </a:prstGeom>
        </p:spPr>
      </p:pic>
    </p:spTree>
    <p:extLst>
      <p:ext uri="{BB962C8B-B14F-4D97-AF65-F5344CB8AC3E}">
        <p14:creationId xmlns:p14="http://schemas.microsoft.com/office/powerpoint/2010/main" val="3418630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a:t>
            </a:r>
            <a:endParaRPr lang="en-US" dirty="0"/>
          </a:p>
        </p:txBody>
      </p:sp>
      <p:pic>
        <p:nvPicPr>
          <p:cNvPr id="4" name="Content Placeholder 3"/>
          <p:cNvPicPr>
            <a:picLocks noGrp="1" noChangeAspect="1"/>
          </p:cNvPicPr>
          <p:nvPr>
            <p:ph idx="1"/>
          </p:nvPr>
        </p:nvPicPr>
        <p:blipFill>
          <a:blip r:embed="rId3"/>
          <a:stretch>
            <a:fillRect/>
          </a:stretch>
        </p:blipFill>
        <p:spPr>
          <a:xfrm>
            <a:off x="619125" y="2005806"/>
            <a:ext cx="7905750" cy="3714750"/>
          </a:xfrm>
          <a:prstGeom prst="rect">
            <a:avLst/>
          </a:prstGeom>
        </p:spPr>
      </p:pic>
    </p:spTree>
    <p:extLst>
      <p:ext uri="{BB962C8B-B14F-4D97-AF65-F5344CB8AC3E}">
        <p14:creationId xmlns:p14="http://schemas.microsoft.com/office/powerpoint/2010/main" val="337554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a:t>
            </a:r>
            <a:endParaRPr lang="en-US" dirty="0"/>
          </a:p>
        </p:txBody>
      </p:sp>
      <p:pic>
        <p:nvPicPr>
          <p:cNvPr id="4" name="Content Placeholder 3"/>
          <p:cNvPicPr>
            <a:picLocks noGrp="1" noChangeAspect="1"/>
          </p:cNvPicPr>
          <p:nvPr>
            <p:ph idx="1"/>
          </p:nvPr>
        </p:nvPicPr>
        <p:blipFill>
          <a:blip r:embed="rId3"/>
          <a:stretch>
            <a:fillRect/>
          </a:stretch>
        </p:blipFill>
        <p:spPr>
          <a:xfrm>
            <a:off x="814387" y="2286000"/>
            <a:ext cx="7515225" cy="2667000"/>
          </a:xfrm>
          <a:prstGeom prst="rect">
            <a:avLst/>
          </a:prstGeom>
        </p:spPr>
      </p:pic>
    </p:spTree>
    <p:extLst>
      <p:ext uri="{BB962C8B-B14F-4D97-AF65-F5344CB8AC3E}">
        <p14:creationId xmlns:p14="http://schemas.microsoft.com/office/powerpoint/2010/main" val="2496042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Other</a:t>
            </a:r>
            <a:r>
              <a:rPr lang="nl-BE" dirty="0"/>
              <a:t> </a:t>
            </a:r>
            <a:r>
              <a:rPr lang="nl-BE" dirty="0" err="1"/>
              <a:t>Assertions</a:t>
            </a:r>
            <a:r>
              <a:rPr lang="nl-BE" dirty="0"/>
              <a:t> :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7254" y="1609725"/>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832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ATTRIBUTES</a:t>
            </a:r>
          </a:p>
        </p:txBody>
      </p:sp>
      <p:sp>
        <p:nvSpPr>
          <p:cNvPr id="3" name="Text Placeholder 2"/>
          <p:cNvSpPr>
            <a:spLocks noGrp="1"/>
          </p:cNvSpPr>
          <p:nvPr>
            <p:ph type="body" idx="1"/>
          </p:nvPr>
        </p:nvSpPr>
        <p:spPr/>
        <p:txBody>
          <a:bodyPr/>
          <a:lstStyle/>
          <a:p>
            <a:r>
              <a:rPr lang="nl-BE" dirty="0"/>
              <a:t>.NET Testing with NUnit</a:t>
            </a:r>
            <a:endParaRPr lang="en-US" dirty="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9B246E54-AB54-4D09-909F-0FFF220302BB}" type="slidenum">
              <a:rPr lang="en-US" altLang="nl-BE" smtClean="0"/>
              <a:pPr>
                <a:defRPr/>
              </a:pPr>
              <a:t>59</a:t>
            </a:fld>
            <a:endParaRPr lang="en-US" altLang="nl-BE"/>
          </a:p>
        </p:txBody>
      </p:sp>
    </p:spTree>
    <p:extLst>
      <p:ext uri="{BB962C8B-B14F-4D97-AF65-F5344CB8AC3E}">
        <p14:creationId xmlns:p14="http://schemas.microsoft.com/office/powerpoint/2010/main" val="94367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BAE10185-DD0E-4C7E-89E4-1B113E304C58}"/>
              </a:ext>
            </a:extLst>
          </p:cNvPr>
          <p:cNvPicPr>
            <a:picLocks noChangeAspect="1"/>
          </p:cNvPicPr>
          <p:nvPr/>
        </p:nvPicPr>
        <p:blipFill>
          <a:blip r:embed="rId3"/>
          <a:stretch>
            <a:fillRect/>
          </a:stretch>
        </p:blipFill>
        <p:spPr>
          <a:xfrm>
            <a:off x="1569103" y="2591872"/>
            <a:ext cx="7117697" cy="3863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nl-BE" dirty="0"/>
              <a:t>Enabling NUnit Test Executing in Visual Studio</a:t>
            </a:r>
            <a:endParaRPr lang="en-US" dirty="0"/>
          </a:p>
        </p:txBody>
      </p:sp>
      <p:pic>
        <p:nvPicPr>
          <p:cNvPr id="3" name="Afbeelding 2">
            <a:extLst>
              <a:ext uri="{FF2B5EF4-FFF2-40B4-BE49-F238E27FC236}">
                <a16:creationId xmlns:a16="http://schemas.microsoft.com/office/drawing/2014/main" id="{CA566C31-7F41-47B3-A92E-40E4AB11CD73}"/>
              </a:ext>
            </a:extLst>
          </p:cNvPr>
          <p:cNvPicPr>
            <a:picLocks noChangeAspect="1"/>
          </p:cNvPicPr>
          <p:nvPr/>
        </p:nvPicPr>
        <p:blipFill>
          <a:blip r:embed="rId4"/>
          <a:stretch>
            <a:fillRect/>
          </a:stretch>
        </p:blipFill>
        <p:spPr>
          <a:xfrm>
            <a:off x="457200" y="1600200"/>
            <a:ext cx="2514600" cy="991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7249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Test </a:t>
            </a:r>
            <a:r>
              <a:rPr lang="nl-BE" dirty="0" err="1"/>
              <a:t>execution</a:t>
            </a:r>
            <a:r>
              <a:rPr lang="nl-BE" dirty="0"/>
              <a:t> </a:t>
            </a:r>
            <a:r>
              <a:rPr lang="nl-BE" dirty="0" err="1"/>
              <a:t>lifecycle</a:t>
            </a:r>
            <a:endParaRPr lang="nl-BE" dirty="0"/>
          </a:p>
        </p:txBody>
      </p:sp>
      <p:pic>
        <p:nvPicPr>
          <p:cNvPr id="3" name="Afbeelding 2">
            <a:extLst>
              <a:ext uri="{FF2B5EF4-FFF2-40B4-BE49-F238E27FC236}">
                <a16:creationId xmlns:a16="http://schemas.microsoft.com/office/drawing/2014/main" id="{9A4CA249-0F27-4FC5-95FC-07CF93B2FB3A}"/>
              </a:ext>
            </a:extLst>
          </p:cNvPr>
          <p:cNvPicPr>
            <a:picLocks noChangeAspect="1"/>
          </p:cNvPicPr>
          <p:nvPr/>
        </p:nvPicPr>
        <p:blipFill>
          <a:blip r:embed="rId3"/>
          <a:stretch>
            <a:fillRect/>
          </a:stretch>
        </p:blipFill>
        <p:spPr>
          <a:xfrm>
            <a:off x="723900" y="1417638"/>
            <a:ext cx="7696200" cy="4275666"/>
          </a:xfrm>
          <a:prstGeom prst="rect">
            <a:avLst/>
          </a:prstGeom>
        </p:spPr>
      </p:pic>
    </p:spTree>
    <p:extLst>
      <p:ext uri="{BB962C8B-B14F-4D97-AF65-F5344CB8AC3E}">
        <p14:creationId xmlns:p14="http://schemas.microsoft.com/office/powerpoint/2010/main" val="3723194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Running Code Before and After Each Test</a:t>
            </a:r>
          </a:p>
        </p:txBody>
      </p:sp>
      <p:sp>
        <p:nvSpPr>
          <p:cNvPr id="6" name="Tijdelijke aanduiding voor dianummer 5"/>
          <p:cNvSpPr>
            <a:spLocks noGrp="1"/>
          </p:cNvSpPr>
          <p:nvPr>
            <p:ph type="sldNum" sz="quarter" idx="12"/>
          </p:nvPr>
        </p:nvSpPr>
        <p:spPr/>
        <p:txBody>
          <a:bodyPr/>
          <a:lstStyle/>
          <a:p>
            <a:pPr>
              <a:defRPr/>
            </a:pPr>
            <a:endParaRPr lang="en-US" altLang="nl-BE" sz="1400"/>
          </a:p>
          <a:p>
            <a:pPr>
              <a:defRPr/>
            </a:pPr>
            <a:r>
              <a:rPr lang="en-US" altLang="nl-BE"/>
              <a:t>Slide </a:t>
            </a:r>
            <a:fld id="{6A116021-0D70-4931-82DD-3C566E966F0F}" type="slidenum">
              <a:rPr lang="en-US" altLang="nl-BE" smtClean="0"/>
              <a:pPr>
                <a:defRPr/>
              </a:pPr>
              <a:t>61</a:t>
            </a:fld>
            <a:endParaRPr lang="en-US" altLang="nl-BE"/>
          </a:p>
        </p:txBody>
      </p:sp>
      <p:sp>
        <p:nvSpPr>
          <p:cNvPr id="7" name="Tekstvak 6"/>
          <p:cNvSpPr txBox="1"/>
          <p:nvPr/>
        </p:nvSpPr>
        <p:spPr>
          <a:xfrm>
            <a:off x="1691479" y="1836936"/>
            <a:ext cx="5761037"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8" name="Tekstvak 7"/>
          <p:cNvSpPr txBox="1"/>
          <p:nvPr/>
        </p:nvSpPr>
        <p:spPr>
          <a:xfrm>
            <a:off x="1691478" y="3603723"/>
            <a:ext cx="5761037"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9" name="Tekstvak 8"/>
          <p:cNvSpPr txBox="1"/>
          <p:nvPr/>
        </p:nvSpPr>
        <p:spPr>
          <a:xfrm>
            <a:off x="1691478" y="2742109"/>
            <a:ext cx="5761037"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0" name="PIJL-OMLAAG 9"/>
          <p:cNvSpPr/>
          <p:nvPr/>
        </p:nvSpPr>
        <p:spPr>
          <a:xfrm>
            <a:off x="4381497" y="2298601"/>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1" name="PIJL-OMLAAG 10"/>
          <p:cNvSpPr/>
          <p:nvPr/>
        </p:nvSpPr>
        <p:spPr>
          <a:xfrm>
            <a:off x="4356094" y="3203774"/>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81407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Running Code Before and After Each Test</a:t>
            </a:r>
          </a:p>
        </p:txBody>
      </p:sp>
      <p:pic>
        <p:nvPicPr>
          <p:cNvPr id="7" name="Afbeelding 6"/>
          <p:cNvPicPr>
            <a:picLocks noChangeAspect="1"/>
          </p:cNvPicPr>
          <p:nvPr/>
        </p:nvPicPr>
        <p:blipFill>
          <a:blip r:embed="rId3"/>
          <a:stretch>
            <a:fillRect/>
          </a:stretch>
        </p:blipFill>
        <p:spPr>
          <a:xfrm>
            <a:off x="457201" y="1443039"/>
            <a:ext cx="7915426" cy="4271962"/>
          </a:xfrm>
          <a:prstGeom prst="rect">
            <a:avLst/>
          </a:prstGeom>
        </p:spPr>
      </p:pic>
    </p:spTree>
    <p:extLst>
      <p:ext uri="{BB962C8B-B14F-4D97-AF65-F5344CB8AC3E}">
        <p14:creationId xmlns:p14="http://schemas.microsoft.com/office/powerpoint/2010/main" val="415223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000" dirty="0"/>
              <a:t>Running Code Before and After a Fixture</a:t>
            </a:r>
          </a:p>
        </p:txBody>
      </p:sp>
      <p:pic>
        <p:nvPicPr>
          <p:cNvPr id="7" name="Afbeelding 6"/>
          <p:cNvPicPr>
            <a:picLocks noChangeAspect="1"/>
          </p:cNvPicPr>
          <p:nvPr/>
        </p:nvPicPr>
        <p:blipFill>
          <a:blip r:embed="rId3"/>
          <a:stretch>
            <a:fillRect/>
          </a:stretch>
        </p:blipFill>
        <p:spPr>
          <a:xfrm>
            <a:off x="885825" y="1676400"/>
            <a:ext cx="7372350" cy="3505200"/>
          </a:xfrm>
          <a:prstGeom prst="rect">
            <a:avLst/>
          </a:prstGeom>
        </p:spPr>
      </p:pic>
    </p:spTree>
    <p:extLst>
      <p:ext uri="{BB962C8B-B14F-4D97-AF65-F5344CB8AC3E}">
        <p14:creationId xmlns:p14="http://schemas.microsoft.com/office/powerpoint/2010/main" val="13452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000" dirty="0"/>
              <a:t>Running Code Before and After a Fixture</a:t>
            </a:r>
          </a:p>
        </p:txBody>
      </p:sp>
      <p:sp>
        <p:nvSpPr>
          <p:cNvPr id="7" name="Tekstvak 6"/>
          <p:cNvSpPr txBox="1"/>
          <p:nvPr/>
        </p:nvSpPr>
        <p:spPr>
          <a:xfrm>
            <a:off x="469900" y="2876500"/>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8" name="Tekstvak 7"/>
          <p:cNvSpPr txBox="1"/>
          <p:nvPr/>
        </p:nvSpPr>
        <p:spPr>
          <a:xfrm>
            <a:off x="482598" y="4179540"/>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9" name="Tekstvak 8"/>
          <p:cNvSpPr txBox="1"/>
          <p:nvPr/>
        </p:nvSpPr>
        <p:spPr>
          <a:xfrm>
            <a:off x="482598" y="3505200"/>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0" name="PIJL-OMLAAG 9"/>
          <p:cNvSpPr/>
          <p:nvPr/>
        </p:nvSpPr>
        <p:spPr>
          <a:xfrm>
            <a:off x="1650997" y="3248521"/>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1" name="PIJL-OMLAAG 10"/>
          <p:cNvSpPr/>
          <p:nvPr/>
        </p:nvSpPr>
        <p:spPr>
          <a:xfrm>
            <a:off x="1624406" y="388210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2" name="Tekstvak 11"/>
          <p:cNvSpPr txBox="1"/>
          <p:nvPr/>
        </p:nvSpPr>
        <p:spPr>
          <a:xfrm>
            <a:off x="3335337" y="285856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13" name="Tekstvak 12"/>
          <p:cNvSpPr txBox="1"/>
          <p:nvPr/>
        </p:nvSpPr>
        <p:spPr>
          <a:xfrm>
            <a:off x="3348035" y="416160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14" name="Tekstvak 13"/>
          <p:cNvSpPr txBox="1"/>
          <p:nvPr/>
        </p:nvSpPr>
        <p:spPr>
          <a:xfrm>
            <a:off x="3348035" y="3487266"/>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5" name="PIJL-OMLAAG 14"/>
          <p:cNvSpPr/>
          <p:nvPr/>
        </p:nvSpPr>
        <p:spPr>
          <a:xfrm>
            <a:off x="4516434" y="323058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6" name="PIJL-OMLAAG 15"/>
          <p:cNvSpPr/>
          <p:nvPr/>
        </p:nvSpPr>
        <p:spPr>
          <a:xfrm>
            <a:off x="4489843" y="3864173"/>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7" name="Tekstvak 16"/>
          <p:cNvSpPr txBox="1"/>
          <p:nvPr/>
        </p:nvSpPr>
        <p:spPr>
          <a:xfrm>
            <a:off x="6188076" y="285856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18" name="Tekstvak 17"/>
          <p:cNvSpPr txBox="1"/>
          <p:nvPr/>
        </p:nvSpPr>
        <p:spPr>
          <a:xfrm>
            <a:off x="6200774" y="416160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19" name="Tekstvak 18"/>
          <p:cNvSpPr txBox="1"/>
          <p:nvPr/>
        </p:nvSpPr>
        <p:spPr>
          <a:xfrm>
            <a:off x="6200774" y="3487266"/>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20" name="PIJL-OMLAAG 19"/>
          <p:cNvSpPr/>
          <p:nvPr/>
        </p:nvSpPr>
        <p:spPr>
          <a:xfrm>
            <a:off x="7369173" y="323058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21" name="PIJL-OMLAAG 20"/>
          <p:cNvSpPr/>
          <p:nvPr/>
        </p:nvSpPr>
        <p:spPr>
          <a:xfrm>
            <a:off x="7342582" y="3864173"/>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22" name="Tekstvak 21"/>
          <p:cNvSpPr txBox="1"/>
          <p:nvPr/>
        </p:nvSpPr>
        <p:spPr>
          <a:xfrm>
            <a:off x="482598" y="2106091"/>
            <a:ext cx="8382792" cy="461665"/>
          </a:xfrm>
          <a:prstGeom prst="rect">
            <a:avLst/>
          </a:prstGeom>
          <a:solidFill>
            <a:srgbClr val="0070C0"/>
          </a:solidFill>
        </p:spPr>
        <p:txBody>
          <a:bodyPr wrap="square" rtlCol="0">
            <a:spAutoFit/>
          </a:bodyPr>
          <a:lstStyle/>
          <a:p>
            <a:pPr algn="ctr"/>
            <a:r>
              <a:rPr lang="nl-BE" dirty="0">
                <a:solidFill>
                  <a:schemeClr val="bg1"/>
                </a:solidFill>
                <a:latin typeface="+mn-lt"/>
              </a:rPr>
              <a:t>SETUPFIXTURE</a:t>
            </a:r>
          </a:p>
        </p:txBody>
      </p:sp>
      <p:sp>
        <p:nvSpPr>
          <p:cNvPr id="24" name="Tekstvak 23"/>
          <p:cNvSpPr txBox="1"/>
          <p:nvPr/>
        </p:nvSpPr>
        <p:spPr>
          <a:xfrm>
            <a:off x="482598" y="4889847"/>
            <a:ext cx="8382792" cy="461665"/>
          </a:xfrm>
          <a:prstGeom prst="rect">
            <a:avLst/>
          </a:prstGeom>
          <a:solidFill>
            <a:srgbClr val="0070C0"/>
          </a:solidFill>
        </p:spPr>
        <p:txBody>
          <a:bodyPr wrap="square" rtlCol="0">
            <a:spAutoFit/>
          </a:bodyPr>
          <a:lstStyle/>
          <a:p>
            <a:pPr algn="ctr"/>
            <a:r>
              <a:rPr lang="nl-BE" dirty="0">
                <a:solidFill>
                  <a:schemeClr val="bg1"/>
                </a:solidFill>
                <a:latin typeface="+mn-lt"/>
              </a:rPr>
              <a:t>TEARDOWNFIXTURE</a:t>
            </a:r>
          </a:p>
        </p:txBody>
      </p:sp>
    </p:spTree>
    <p:extLst>
      <p:ext uri="{BB962C8B-B14F-4D97-AF65-F5344CB8AC3E}">
        <p14:creationId xmlns:p14="http://schemas.microsoft.com/office/powerpoint/2010/main" val="1351566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a:t>
            </a:r>
          </a:p>
        </p:txBody>
      </p:sp>
      <p:pic>
        <p:nvPicPr>
          <p:cNvPr id="7" name="Afbeelding 6"/>
          <p:cNvPicPr>
            <a:picLocks noChangeAspect="1"/>
          </p:cNvPicPr>
          <p:nvPr/>
        </p:nvPicPr>
        <p:blipFill>
          <a:blip r:embed="rId3"/>
          <a:stretch>
            <a:fillRect/>
          </a:stretch>
        </p:blipFill>
        <p:spPr>
          <a:xfrm>
            <a:off x="333375" y="1685925"/>
            <a:ext cx="8477250" cy="3486150"/>
          </a:xfrm>
          <a:prstGeom prst="rect">
            <a:avLst/>
          </a:prstGeom>
        </p:spPr>
      </p:pic>
    </p:spTree>
    <p:extLst>
      <p:ext uri="{BB962C8B-B14F-4D97-AF65-F5344CB8AC3E}">
        <p14:creationId xmlns:p14="http://schemas.microsoft.com/office/powerpoint/2010/main" val="2153065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a:t>
            </a:r>
          </a:p>
        </p:txBody>
      </p:sp>
      <p:sp>
        <p:nvSpPr>
          <p:cNvPr id="3" name="Tijdelijke aanduiding voor inhoud 2"/>
          <p:cNvSpPr>
            <a:spLocks noGrp="1"/>
          </p:cNvSpPr>
          <p:nvPr>
            <p:ph idx="1"/>
          </p:nvPr>
        </p:nvSpPr>
        <p:spPr/>
        <p:txBody>
          <a:bodyPr/>
          <a:lstStyle/>
          <a:p>
            <a:r>
              <a:rPr lang="nl-BE" dirty="0"/>
              <a:t>Parametrise your test. E.g.:</a:t>
            </a:r>
            <a:br>
              <a:rPr lang="nl-BE" dirty="0"/>
            </a:br>
            <a:r>
              <a:rPr lang="nl-BE" sz="2000" dirty="0">
                <a:latin typeface="Courier New" panose="02070309020205020404" pitchFamily="49" charset="0"/>
                <a:cs typeface="Courier New" panose="02070309020205020404" pitchFamily="49" charset="0"/>
              </a:rPr>
              <a:t>public void ShouldAddTwoNumbers(</a:t>
            </a:r>
            <a:r>
              <a:rPr lang="nl-BE" sz="2000" dirty="0">
                <a:solidFill>
                  <a:schemeClr val="accent3"/>
                </a:solidFill>
                <a:latin typeface="Courier New" panose="02070309020205020404" pitchFamily="49" charset="0"/>
                <a:cs typeface="Courier New" panose="02070309020205020404" pitchFamily="49" charset="0"/>
              </a:rPr>
              <a:t>int number1, int number2, int expectedresult</a:t>
            </a:r>
            <a:r>
              <a:rPr lang="nl-BE" sz="2000" dirty="0">
                <a:latin typeface="Courier New" panose="02070309020205020404" pitchFamily="49" charset="0"/>
                <a:cs typeface="Courier New" panose="02070309020205020404" pitchFamily="49" charset="0"/>
              </a:rPr>
              <a:t>)</a:t>
            </a:r>
          </a:p>
          <a:p>
            <a:r>
              <a:rPr lang="nl-BE" dirty="0"/>
              <a:t>Use the </a:t>
            </a:r>
            <a:r>
              <a:rPr lang="nl-BE" dirty="0">
                <a:solidFill>
                  <a:schemeClr val="accent3"/>
                </a:solidFill>
              </a:rPr>
              <a:t>[TestCase] </a:t>
            </a:r>
            <a:r>
              <a:rPr lang="nl-BE" dirty="0"/>
              <a:t>attribute to execute the  test multiple times with different parameters.</a:t>
            </a:r>
          </a:p>
        </p:txBody>
      </p:sp>
    </p:spTree>
    <p:extLst>
      <p:ext uri="{BB962C8B-B14F-4D97-AF65-F5344CB8AC3E}">
        <p14:creationId xmlns:p14="http://schemas.microsoft.com/office/powerpoint/2010/main" val="2936148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Mutiple Test Case Data: </a:t>
            </a:r>
            <a:br>
              <a:rPr lang="nl-BE" dirty="0"/>
            </a:br>
            <a:r>
              <a:rPr lang="nl-BE" dirty="0" err="1"/>
              <a:t>reuse</a:t>
            </a:r>
            <a:r>
              <a:rPr lang="nl-BE" dirty="0"/>
              <a:t> in multiple tests</a:t>
            </a:r>
          </a:p>
        </p:txBody>
      </p:sp>
      <p:pic>
        <p:nvPicPr>
          <p:cNvPr id="7" name="Afbeelding 6"/>
          <p:cNvPicPr>
            <a:picLocks noChangeAspect="1"/>
          </p:cNvPicPr>
          <p:nvPr/>
        </p:nvPicPr>
        <p:blipFill>
          <a:blip r:embed="rId3"/>
          <a:stretch>
            <a:fillRect/>
          </a:stretch>
        </p:blipFill>
        <p:spPr>
          <a:xfrm>
            <a:off x="431800" y="1752600"/>
            <a:ext cx="5781675" cy="438150"/>
          </a:xfrm>
          <a:prstGeom prst="rect">
            <a:avLst/>
          </a:prstGeom>
        </p:spPr>
      </p:pic>
      <p:pic>
        <p:nvPicPr>
          <p:cNvPr id="8" name="Afbeelding 7"/>
          <p:cNvPicPr>
            <a:picLocks noChangeAspect="1"/>
          </p:cNvPicPr>
          <p:nvPr/>
        </p:nvPicPr>
        <p:blipFill>
          <a:blip r:embed="rId4"/>
          <a:stretch>
            <a:fillRect/>
          </a:stretch>
        </p:blipFill>
        <p:spPr>
          <a:xfrm>
            <a:off x="609600" y="2667000"/>
            <a:ext cx="7172325" cy="2781300"/>
          </a:xfrm>
          <a:prstGeom prst="rect">
            <a:avLst/>
          </a:prstGeom>
        </p:spPr>
      </p:pic>
    </p:spTree>
    <p:extLst>
      <p:ext uri="{BB962C8B-B14F-4D97-AF65-F5344CB8AC3E}">
        <p14:creationId xmlns:p14="http://schemas.microsoft.com/office/powerpoint/2010/main" val="4245110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 </a:t>
            </a:r>
            <a:br>
              <a:rPr lang="nl-BE" dirty="0"/>
            </a:br>
            <a:r>
              <a:rPr lang="nl-BE" dirty="0" err="1"/>
              <a:t>combinations</a:t>
            </a:r>
            <a:r>
              <a:rPr lang="nl-BE" dirty="0"/>
              <a:t> of input data</a:t>
            </a:r>
          </a:p>
        </p:txBody>
      </p:sp>
      <p:pic>
        <p:nvPicPr>
          <p:cNvPr id="7" name="Afbeelding 6"/>
          <p:cNvPicPr>
            <a:picLocks noChangeAspect="1"/>
          </p:cNvPicPr>
          <p:nvPr/>
        </p:nvPicPr>
        <p:blipFill>
          <a:blip r:embed="rId3"/>
          <a:stretch>
            <a:fillRect/>
          </a:stretch>
        </p:blipFill>
        <p:spPr>
          <a:xfrm>
            <a:off x="340941" y="1747838"/>
            <a:ext cx="4499717" cy="2913063"/>
          </a:xfrm>
          <a:prstGeom prst="rect">
            <a:avLst/>
          </a:prstGeom>
        </p:spPr>
      </p:pic>
      <p:pic>
        <p:nvPicPr>
          <p:cNvPr id="8" name="Afbeelding 7"/>
          <p:cNvPicPr>
            <a:picLocks noChangeAspect="1"/>
          </p:cNvPicPr>
          <p:nvPr/>
        </p:nvPicPr>
        <p:blipFill>
          <a:blip r:embed="rId4"/>
          <a:stretch>
            <a:fillRect/>
          </a:stretch>
        </p:blipFill>
        <p:spPr>
          <a:xfrm>
            <a:off x="4419600" y="1747838"/>
            <a:ext cx="5432864" cy="2984501"/>
          </a:xfrm>
          <a:prstGeom prst="rect">
            <a:avLst/>
          </a:prstGeom>
        </p:spPr>
      </p:pic>
      <p:cxnSp>
        <p:nvCxnSpPr>
          <p:cNvPr id="11" name="Rechte verbindingslijn 10"/>
          <p:cNvCxnSpPr/>
          <p:nvPr/>
        </p:nvCxnSpPr>
        <p:spPr>
          <a:xfrm>
            <a:off x="4267200" y="1747838"/>
            <a:ext cx="0" cy="4119562"/>
          </a:xfrm>
          <a:prstGeom prst="line">
            <a:avLst/>
          </a:prstGeom>
        </p:spPr>
        <p:style>
          <a:lnRef idx="2">
            <a:schemeClr val="dk1"/>
          </a:lnRef>
          <a:fillRef idx="0">
            <a:schemeClr val="dk1"/>
          </a:fillRef>
          <a:effectRef idx="1">
            <a:schemeClr val="dk1"/>
          </a:effectRef>
          <a:fontRef idx="minor">
            <a:schemeClr val="tx1"/>
          </a:fontRef>
        </p:style>
      </p:cxnSp>
      <p:sp>
        <p:nvSpPr>
          <p:cNvPr id="9" name="PIJL-RECHTS 8"/>
          <p:cNvSpPr/>
          <p:nvPr/>
        </p:nvSpPr>
        <p:spPr>
          <a:xfrm>
            <a:off x="3581400" y="2438400"/>
            <a:ext cx="838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p>
        </p:txBody>
      </p:sp>
      <p:sp>
        <p:nvSpPr>
          <p:cNvPr id="12" name="Tekstvak 11"/>
          <p:cNvSpPr txBox="1"/>
          <p:nvPr/>
        </p:nvSpPr>
        <p:spPr>
          <a:xfrm>
            <a:off x="1681163" y="4991101"/>
            <a:ext cx="7005637" cy="1077218"/>
          </a:xfrm>
          <a:prstGeom prst="rect">
            <a:avLst/>
          </a:prstGeom>
          <a:solidFill>
            <a:schemeClr val="bg1"/>
          </a:solidFill>
          <a:ln w="28575">
            <a:solidFill>
              <a:schemeClr val="tx1"/>
            </a:solidFill>
          </a:ln>
        </p:spPr>
        <p:txBody>
          <a:bodyPr wrap="square" rtlCol="0">
            <a:spAutoFit/>
          </a:bodyPr>
          <a:lstStyle/>
          <a:p>
            <a:r>
              <a:rPr lang="nl-BE" sz="3200" b="1" u="sng" dirty="0">
                <a:solidFill>
                  <a:schemeClr val="accent3"/>
                </a:solidFill>
                <a:latin typeface="+mn-lt"/>
              </a:rPr>
              <a:t>Attention</a:t>
            </a:r>
            <a:r>
              <a:rPr lang="nl-BE" sz="3200" dirty="0">
                <a:latin typeface="+mn-lt"/>
              </a:rPr>
              <a:t>: this method generates 9 tests, not 3!</a:t>
            </a:r>
          </a:p>
        </p:txBody>
      </p:sp>
    </p:spTree>
    <p:extLst>
      <p:ext uri="{BB962C8B-B14F-4D97-AF65-F5344CB8AC3E}">
        <p14:creationId xmlns:p14="http://schemas.microsoft.com/office/powerpoint/2010/main" val="3074832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381000"/>
            <a:ext cx="8229600" cy="1143000"/>
          </a:xfrm>
        </p:spPr>
        <p:txBody>
          <a:bodyPr/>
          <a:lstStyle/>
          <a:p>
            <a:r>
              <a:rPr lang="nl-BE" dirty="0"/>
              <a:t>Ignore attribute: Temporarily Ignoring Tests</a:t>
            </a:r>
          </a:p>
        </p:txBody>
      </p:sp>
      <p:pic>
        <p:nvPicPr>
          <p:cNvPr id="7" name="Afbeelding 6"/>
          <p:cNvPicPr>
            <a:picLocks noChangeAspect="1"/>
          </p:cNvPicPr>
          <p:nvPr/>
        </p:nvPicPr>
        <p:blipFill>
          <a:blip r:embed="rId3"/>
          <a:stretch>
            <a:fillRect/>
          </a:stretch>
        </p:blipFill>
        <p:spPr>
          <a:xfrm>
            <a:off x="1543050" y="1981200"/>
            <a:ext cx="6076950" cy="2971800"/>
          </a:xfrm>
          <a:prstGeom prst="rect">
            <a:avLst/>
          </a:prstGeom>
        </p:spPr>
      </p:pic>
    </p:spTree>
    <p:extLst>
      <p:ext uri="{BB962C8B-B14F-4D97-AF65-F5344CB8AC3E}">
        <p14:creationId xmlns:p14="http://schemas.microsoft.com/office/powerpoint/2010/main" val="50030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Create</a:t>
            </a:r>
            <a:r>
              <a:rPr lang="nl-BE" dirty="0"/>
              <a:t> </a:t>
            </a:r>
            <a:r>
              <a:rPr lang="nl-BE" dirty="0" err="1"/>
              <a:t>an</a:t>
            </a:r>
            <a:r>
              <a:rPr lang="nl-BE" dirty="0"/>
              <a:t> </a:t>
            </a:r>
            <a:r>
              <a:rPr lang="nl-BE" dirty="0" err="1"/>
              <a:t>Nunit</a:t>
            </a:r>
            <a:r>
              <a:rPr lang="nl-BE" dirty="0"/>
              <a:t> Test Project</a:t>
            </a:r>
            <a:endParaRPr lang="en-US" dirty="0"/>
          </a:p>
        </p:txBody>
      </p:sp>
      <p:sp>
        <p:nvSpPr>
          <p:cNvPr id="3" name="Tijdelijke aanduiding voor inhoud 2">
            <a:extLst>
              <a:ext uri="{FF2B5EF4-FFF2-40B4-BE49-F238E27FC236}">
                <a16:creationId xmlns:a16="http://schemas.microsoft.com/office/drawing/2014/main" id="{9D25AA7A-2250-4DBA-A0A9-A0C261A4E249}"/>
              </a:ext>
            </a:extLst>
          </p:cNvPr>
          <p:cNvSpPr>
            <a:spLocks noGrp="1"/>
          </p:cNvSpPr>
          <p:nvPr>
            <p:ph idx="1"/>
          </p:nvPr>
        </p:nvSpPr>
        <p:spPr>
          <a:xfrm>
            <a:off x="457200" y="1600200"/>
            <a:ext cx="4942522" cy="4724400"/>
          </a:xfrm>
        </p:spPr>
        <p:txBody>
          <a:bodyPr/>
          <a:lstStyle/>
          <a:p>
            <a:r>
              <a:rPr lang="nl-BE" dirty="0" err="1"/>
              <a:t>Add</a:t>
            </a:r>
            <a:r>
              <a:rPr lang="nl-BE" dirty="0"/>
              <a:t> class </a:t>
            </a:r>
            <a:r>
              <a:rPr lang="nl-BE" dirty="0" err="1"/>
              <a:t>library</a:t>
            </a:r>
            <a:r>
              <a:rPr lang="nl-BE" dirty="0"/>
              <a:t> </a:t>
            </a:r>
          </a:p>
          <a:p>
            <a:pPr lvl="1"/>
            <a:r>
              <a:rPr lang="nl-BE" dirty="0"/>
              <a:t>.NET Framework (</a:t>
            </a:r>
            <a:r>
              <a:rPr lang="nl-BE" dirty="0" err="1"/>
              <a:t>Not</a:t>
            </a:r>
            <a:r>
              <a:rPr lang="nl-BE" dirty="0"/>
              <a:t> .NET Standard or .NET </a:t>
            </a:r>
            <a:r>
              <a:rPr lang="nl-BE" dirty="0" err="1"/>
              <a:t>Core</a:t>
            </a:r>
            <a:r>
              <a:rPr lang="nl-BE" dirty="0"/>
              <a:t>)</a:t>
            </a:r>
          </a:p>
          <a:p>
            <a:pPr lvl="1"/>
            <a:r>
              <a:rPr lang="nl-BE" dirty="0"/>
              <a:t>Name = [</a:t>
            </a:r>
            <a:r>
              <a:rPr lang="nl-BE" dirty="0" err="1"/>
              <a:t>ProjectToBeTested</a:t>
            </a:r>
            <a:r>
              <a:rPr lang="nl-BE" dirty="0"/>
              <a:t>].Tests</a:t>
            </a:r>
          </a:p>
          <a:p>
            <a:r>
              <a:rPr lang="nl-BE" dirty="0" err="1"/>
              <a:t>Add</a:t>
            </a:r>
            <a:r>
              <a:rPr lang="nl-BE" dirty="0"/>
              <a:t> </a:t>
            </a:r>
            <a:r>
              <a:rPr lang="nl-BE" dirty="0" err="1"/>
              <a:t>NUnit</a:t>
            </a:r>
            <a:r>
              <a:rPr lang="nl-BE" dirty="0"/>
              <a:t> </a:t>
            </a:r>
            <a:r>
              <a:rPr lang="nl-BE" dirty="0" err="1"/>
              <a:t>Nuget</a:t>
            </a:r>
            <a:r>
              <a:rPr lang="nl-BE" dirty="0"/>
              <a:t> packages</a:t>
            </a:r>
          </a:p>
          <a:p>
            <a:pPr lvl="1"/>
            <a:r>
              <a:rPr lang="nl-BE" dirty="0" err="1"/>
              <a:t>Nunit</a:t>
            </a:r>
            <a:endParaRPr lang="nl-BE" dirty="0"/>
          </a:p>
          <a:p>
            <a:pPr lvl="1"/>
            <a:r>
              <a:rPr lang="nl-BE" dirty="0"/>
              <a:t>NUnit3TestAdapter (</a:t>
            </a:r>
            <a:r>
              <a:rPr lang="nl-BE" dirty="0" err="1"/>
              <a:t>if</a:t>
            </a:r>
            <a:r>
              <a:rPr lang="nl-BE" dirty="0"/>
              <a:t> </a:t>
            </a:r>
            <a:r>
              <a:rPr lang="nl-BE" dirty="0" err="1"/>
              <a:t>the</a:t>
            </a:r>
            <a:r>
              <a:rPr lang="nl-BE" dirty="0"/>
              <a:t> extension is </a:t>
            </a:r>
            <a:r>
              <a:rPr lang="nl-BE" dirty="0" err="1"/>
              <a:t>not</a:t>
            </a:r>
            <a:r>
              <a:rPr lang="nl-BE" dirty="0"/>
              <a:t> </a:t>
            </a:r>
            <a:r>
              <a:rPr lang="nl-BE" dirty="0" err="1"/>
              <a:t>installed</a:t>
            </a:r>
            <a:r>
              <a:rPr lang="nl-BE" dirty="0"/>
              <a:t>)</a:t>
            </a:r>
          </a:p>
          <a:p>
            <a:pPr lvl="1"/>
            <a:endParaRPr lang="nl-BE" dirty="0"/>
          </a:p>
          <a:p>
            <a:endParaRPr lang="nl-BE" dirty="0"/>
          </a:p>
        </p:txBody>
      </p:sp>
      <p:pic>
        <p:nvPicPr>
          <p:cNvPr id="4" name="Afbeelding 3">
            <a:extLst>
              <a:ext uri="{FF2B5EF4-FFF2-40B4-BE49-F238E27FC236}">
                <a16:creationId xmlns:a16="http://schemas.microsoft.com/office/drawing/2014/main" id="{07C971FA-DBA6-4B98-95C4-C9B78856D803}"/>
              </a:ext>
            </a:extLst>
          </p:cNvPr>
          <p:cNvPicPr>
            <a:picLocks noChangeAspect="1"/>
          </p:cNvPicPr>
          <p:nvPr/>
        </p:nvPicPr>
        <p:blipFill>
          <a:blip r:embed="rId3"/>
          <a:stretch>
            <a:fillRect/>
          </a:stretch>
        </p:blipFill>
        <p:spPr>
          <a:xfrm>
            <a:off x="5399722" y="1569720"/>
            <a:ext cx="3287077" cy="1813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Afbeelding 4">
            <a:extLst>
              <a:ext uri="{FF2B5EF4-FFF2-40B4-BE49-F238E27FC236}">
                <a16:creationId xmlns:a16="http://schemas.microsoft.com/office/drawing/2014/main" id="{7B9DBF8A-4398-4A7D-B803-9F9A168CE9FC}"/>
              </a:ext>
            </a:extLst>
          </p:cNvPr>
          <p:cNvPicPr>
            <a:picLocks noChangeAspect="1"/>
          </p:cNvPicPr>
          <p:nvPr/>
        </p:nvPicPr>
        <p:blipFill>
          <a:blip r:embed="rId4"/>
          <a:stretch>
            <a:fillRect/>
          </a:stretch>
        </p:blipFill>
        <p:spPr>
          <a:xfrm>
            <a:off x="5414962" y="4236215"/>
            <a:ext cx="3462251" cy="1813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77703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Organizing Tests into Categories</a:t>
            </a:r>
          </a:p>
        </p:txBody>
      </p:sp>
      <p:pic>
        <p:nvPicPr>
          <p:cNvPr id="7" name="Afbeelding 6"/>
          <p:cNvPicPr>
            <a:picLocks noChangeAspect="1"/>
          </p:cNvPicPr>
          <p:nvPr/>
        </p:nvPicPr>
        <p:blipFill>
          <a:blip r:embed="rId3"/>
          <a:stretch>
            <a:fillRect/>
          </a:stretch>
        </p:blipFill>
        <p:spPr>
          <a:xfrm>
            <a:off x="1447800" y="1905000"/>
            <a:ext cx="5657850" cy="2352675"/>
          </a:xfrm>
          <a:prstGeom prst="rect">
            <a:avLst/>
          </a:prstGeom>
        </p:spPr>
      </p:pic>
    </p:spTree>
    <p:extLst>
      <p:ext uri="{BB962C8B-B14F-4D97-AF65-F5344CB8AC3E}">
        <p14:creationId xmlns:p14="http://schemas.microsoft.com/office/powerpoint/2010/main" val="970904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marL="0" indent="0" algn="ctr">
              <a:buNone/>
            </a:pPr>
            <a:r>
              <a:rPr lang="nl-BE" dirty="0"/>
              <a:t>You can use </a:t>
            </a:r>
            <a:r>
              <a:rPr lang="nl-BE" b="1" dirty="0">
                <a:solidFill>
                  <a:schemeClr val="accent3"/>
                </a:solidFill>
              </a:rPr>
              <a:t>categories</a:t>
            </a:r>
            <a:r>
              <a:rPr lang="nl-BE" dirty="0"/>
              <a:t> to select only tests from a certain catagory to run. Use categories to </a:t>
            </a:r>
            <a:r>
              <a:rPr lang="nl-BE" b="1" dirty="0">
                <a:solidFill>
                  <a:schemeClr val="accent3"/>
                </a:solidFill>
              </a:rPr>
              <a:t>divide </a:t>
            </a:r>
            <a:r>
              <a:rPr lang="nl-BE" dirty="0"/>
              <a:t>your tests </a:t>
            </a:r>
            <a:r>
              <a:rPr lang="nl-BE" b="1" dirty="0">
                <a:solidFill>
                  <a:schemeClr val="accent3"/>
                </a:solidFill>
              </a:rPr>
              <a:t>logically</a:t>
            </a:r>
            <a:endParaRPr lang="nl-BE" dirty="0"/>
          </a:p>
        </p:txBody>
      </p:sp>
    </p:spTree>
    <p:extLst>
      <p:ext uri="{BB962C8B-B14F-4D97-AF65-F5344CB8AC3E}">
        <p14:creationId xmlns:p14="http://schemas.microsoft.com/office/powerpoint/2010/main" val="92517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Writing</a:t>
            </a:r>
            <a:r>
              <a:rPr lang="nl-BE" dirty="0"/>
              <a:t> </a:t>
            </a:r>
            <a:r>
              <a:rPr lang="nl-BE" dirty="0" err="1"/>
              <a:t>your</a:t>
            </a:r>
            <a:r>
              <a:rPr lang="nl-BE" dirty="0"/>
              <a:t> first </a:t>
            </a:r>
            <a:r>
              <a:rPr lang="nl-BE" dirty="0" err="1"/>
              <a:t>NUnit</a:t>
            </a:r>
            <a:r>
              <a:rPr lang="nl-BE" dirty="0"/>
              <a:t> test</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002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26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Test Suite Organizational Structure</a:t>
            </a:r>
            <a:endParaRPr lang="en-US" dirty="0"/>
          </a:p>
        </p:txBody>
      </p:sp>
      <p:pic>
        <p:nvPicPr>
          <p:cNvPr id="7" name="Content Placeholder 6"/>
          <p:cNvPicPr>
            <a:picLocks noGrp="1" noChangeAspect="1"/>
          </p:cNvPicPr>
          <p:nvPr>
            <p:ph idx="1"/>
          </p:nvPr>
        </p:nvPicPr>
        <p:blipFill>
          <a:blip r:embed="rId3"/>
          <a:stretch>
            <a:fillRect/>
          </a:stretch>
        </p:blipFill>
        <p:spPr>
          <a:xfrm>
            <a:off x="457200" y="2227565"/>
            <a:ext cx="8229600" cy="3271233"/>
          </a:xfrm>
          <a:prstGeom prst="rect">
            <a:avLst/>
          </a:prstGeom>
        </p:spPr>
      </p:pic>
    </p:spTree>
    <p:extLst>
      <p:ext uri="{BB962C8B-B14F-4D97-AF65-F5344CB8AC3E}">
        <p14:creationId xmlns:p14="http://schemas.microsoft.com/office/powerpoint/2010/main" val="501575050"/>
      </p:ext>
    </p:extLst>
  </p:cSld>
  <p:clrMapOvr>
    <a:masterClrMapping/>
  </p:clrMapOvr>
</p:sld>
</file>

<file path=ppt/theme/theme1.xml><?xml version="1.0" encoding="utf-8"?>
<a:theme xmlns:a="http://schemas.openxmlformats.org/drawingml/2006/main" name="PXL_layout">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XL_layout" id="{F78E4EEF-C937-4A91-8849-C01AA33B5EC6}" vid="{FBFEF568-117F-4753-85FC-D1E5DC7D641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PXL_layout</Template>
  <TotalTime>4525</TotalTime>
  <Words>10351</Words>
  <Application>Microsoft Office PowerPoint</Application>
  <PresentationFormat>Diavoorstelling (4:3)</PresentationFormat>
  <Paragraphs>482</Paragraphs>
  <Slides>71</Slides>
  <Notes>61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71</vt:i4>
      </vt:variant>
    </vt:vector>
  </HeadingPairs>
  <TitlesOfParts>
    <vt:vector size="76" baseType="lpstr">
      <vt:lpstr>Arial</vt:lpstr>
      <vt:lpstr>Calibri</vt:lpstr>
      <vt:lpstr>Courier New</vt:lpstr>
      <vt:lpstr>Times New Roman</vt:lpstr>
      <vt:lpstr>PXL_layout</vt:lpstr>
      <vt:lpstr>.Net Testing with NUnit</vt:lpstr>
      <vt:lpstr>Objectives</vt:lpstr>
      <vt:lpstr>Getting Started with Unit Testing using NUnit</vt:lpstr>
      <vt:lpstr>PowerPoint-presentatie</vt:lpstr>
      <vt:lpstr>Testing Frameworks / Test Runners</vt:lpstr>
      <vt:lpstr>Enabling NUnit Test Executing in Visual Studio</vt:lpstr>
      <vt:lpstr>Create an Nunit Test Project</vt:lpstr>
      <vt:lpstr>Writing your first NUnit test</vt:lpstr>
      <vt:lpstr>NUnit Test Suite Organizational Structure</vt:lpstr>
      <vt:lpstr>Designating Test Code</vt:lpstr>
      <vt:lpstr>Designating Test Code</vt:lpstr>
      <vt:lpstr>Naming Conventions</vt:lpstr>
      <vt:lpstr>AAA-Pattern</vt:lpstr>
      <vt:lpstr>AAA-Pattern</vt:lpstr>
      <vt:lpstr>What are Asserts?</vt:lpstr>
      <vt:lpstr>Recognizing different testing scenarios</vt:lpstr>
      <vt:lpstr>What are Asserts?</vt:lpstr>
      <vt:lpstr>Qualities of Good Tests</vt:lpstr>
      <vt:lpstr>NUNIT Asserts</vt:lpstr>
      <vt:lpstr>String Equality : Is.EqualTo()</vt:lpstr>
      <vt:lpstr>Is.EqualTo().IgnoreCase</vt:lpstr>
      <vt:lpstr>Is.Not.EqualTo()</vt:lpstr>
      <vt:lpstr>Asserting Equality: Demo</vt:lpstr>
      <vt:lpstr>Asserting Reference Equality</vt:lpstr>
      <vt:lpstr>Asserting Reference Equality</vt:lpstr>
      <vt:lpstr>Asserting Reference Equality</vt:lpstr>
      <vt:lpstr>Asserting Reference Equality: Demo</vt:lpstr>
      <vt:lpstr>Numerical Equality</vt:lpstr>
      <vt:lpstr>Is.EqualTo().Within();</vt:lpstr>
      <vt:lpstr>Is.EqualTo().Within().Percent</vt:lpstr>
      <vt:lpstr>Asserting Numerical Equality: Demo</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 Demo</vt:lpstr>
      <vt:lpstr>Asserting Exceptions are Thrown</vt:lpstr>
      <vt:lpstr>Asserting Exceptions are Thrown</vt:lpstr>
      <vt:lpstr>Asserting Exceptions are Thrown</vt:lpstr>
      <vt:lpstr>Asserting Exceptions are Thrown</vt:lpstr>
      <vt:lpstr>Asserting Exceptions are Thrown</vt:lpstr>
      <vt:lpstr>Asserting Exceptions are Thrown: Demo</vt:lpstr>
      <vt:lpstr>Asserting Nulls</vt:lpstr>
      <vt:lpstr>Asserting Nulls</vt:lpstr>
      <vt:lpstr>Asserting Booleans</vt:lpstr>
      <vt:lpstr>Asserting Strings</vt:lpstr>
      <vt:lpstr>Asserting with Ranges</vt:lpstr>
      <vt:lpstr>Asserting with Ranges</vt:lpstr>
      <vt:lpstr>Asserting with Ranges</vt:lpstr>
      <vt:lpstr>Asserting DateTime Equality</vt:lpstr>
      <vt:lpstr>Asserting DateTime Equality</vt:lpstr>
      <vt:lpstr>Other Assertions : Demo</vt:lpstr>
      <vt:lpstr>NUNIT ATTRIBUTES</vt:lpstr>
      <vt:lpstr>Test execution lifecycle</vt:lpstr>
      <vt:lpstr>Running Code Before and After Each Test</vt:lpstr>
      <vt:lpstr>Running Code Before and After Each Test</vt:lpstr>
      <vt:lpstr>Running Code Before and After a Fixture</vt:lpstr>
      <vt:lpstr>Running Code Before and After a Fixture</vt:lpstr>
      <vt:lpstr>Multiple Test Case Data</vt:lpstr>
      <vt:lpstr>Multiple Test Case Data</vt:lpstr>
      <vt:lpstr>Mutiple Test Case Data:  reuse in multiple tests</vt:lpstr>
      <vt:lpstr>Multiple Test Case Data:  combinations of input data</vt:lpstr>
      <vt:lpstr>Ignore attribute: Temporarily Ignoring Tests</vt:lpstr>
      <vt:lpstr>Organizing Tests into Categories</vt:lpstr>
      <vt:lpstr>PowerPoint-presentatie</vt:lpstr>
    </vt:vector>
  </TitlesOfParts>
  <Company>Mike Murach &amp;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Stephen</dc:creator>
  <cp:lastModifiedBy>Wesley Hendrikx</cp:lastModifiedBy>
  <cp:revision>733</cp:revision>
  <dcterms:created xsi:type="dcterms:W3CDTF">2011-02-08T23:20:43Z</dcterms:created>
  <dcterms:modified xsi:type="dcterms:W3CDTF">2019-10-13T09:01:10Z</dcterms:modified>
</cp:coreProperties>
</file>